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83715E-A844-4A8D-96F2-1E49BF4D2686}" v="44" dt="2023-10-15T18:18:36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F28B-45E3-4585-87E3-73838692A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668049"/>
            <a:ext cx="7626795" cy="2841914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755B0-E17A-4B52-A99D-C35BB18BB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602038"/>
            <a:ext cx="7626795" cy="250172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90C28-805B-4DA6-A10E-651C0FD01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EBBA9-C52F-4628-AE0D-DCD1772F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BAC57-F8E1-4B54-A111-CB53B320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11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A5B40-C529-41A6-8D06-07AF9430A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5A354-E2A8-4A91-9D7A-36D9E0915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D3944-2E3D-42BC-B83D-7630699D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C57FA-204E-4A7A-BAE2-DF17BB0FF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DA36D-49FF-495A-8E25-4CCC98E39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22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44ECD05-4E94-4A60-8FDA-700BF100B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olor Fill">
            <a:extLst>
              <a:ext uri="{FF2B5EF4-FFF2-40B4-BE49-F238E27FC236}">
                <a16:creationId xmlns:a16="http://schemas.microsoft.com/office/drawing/2014/main" id="{8BCB0EB2-4067-418C-9465-9D4C71240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4E37999-41E7-446D-8C53-B904C3CE8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38A90E8-87F8-4150-B5EB-E19C8A01AFB9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" name="Graphic 9">
              <a:extLst>
                <a:ext uri="{FF2B5EF4-FFF2-40B4-BE49-F238E27FC236}">
                  <a16:creationId xmlns:a16="http://schemas.microsoft.com/office/drawing/2014/main" id="{724DCA1C-A8E8-4F90-8FAE-85B1426C108A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58D6291-6756-44E3-9FCE-0B2ECA5EE664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37CA96E-9DD9-4172-B63B-50DF43B576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3" name="Graphic 9">
              <a:extLst>
                <a:ext uri="{FF2B5EF4-FFF2-40B4-BE49-F238E27FC236}">
                  <a16:creationId xmlns:a16="http://schemas.microsoft.com/office/drawing/2014/main" id="{B335AFFE-BF3D-491C-8255-692B9DAC6775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" name="Graphic 9">
              <a:extLst>
                <a:ext uri="{FF2B5EF4-FFF2-40B4-BE49-F238E27FC236}">
                  <a16:creationId xmlns:a16="http://schemas.microsoft.com/office/drawing/2014/main" id="{AA052AAF-7A7C-4EDB-AE2C-FCA3A756C4E5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20" name="Texture">
            <a:extLst>
              <a:ext uri="{FF2B5EF4-FFF2-40B4-BE49-F238E27FC236}">
                <a16:creationId xmlns:a16="http://schemas.microsoft.com/office/drawing/2014/main" id="{31F99E9D-6528-47AC-B178-7032D0E17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4DD302-622D-4E42-BD6F-FAAA98B37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6311" y="668049"/>
            <a:ext cx="2628900" cy="5508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0D9F5-C907-405F-BE11-571C61745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668049"/>
            <a:ext cx="6689098" cy="5508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FD860-3FBD-4FE7-A9FD-1D4A4D10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A367B-81B3-4BD3-9C95-18EC0710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D8E54-346D-4D66-BF99-96DA43F80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0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A2C84-1247-4534-81D1-136C3E1E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8D490-CEA6-4844-A537-F749658D3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AEFC9-887F-4E73-9938-6032D528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CF0CF-134A-404E-A177-9FAAA039F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1B0DC-2D2C-408B-A577-904A2385C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55431-EF88-4771-9699-27EF70A5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50"/>
            <a:ext cx="7673389" cy="3816588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F57C3-A928-4093-B3FC-ECC2194AE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767338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FD625-A893-46D3-A518-9E969CB4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AD37A-B380-4B65-9FB9-3FB91412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773B6-CD13-4451-9BF3-C4102BA5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4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1FBD0A-9F7B-4EBB-9982-B55F5F980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88CFF0B8-0BA9-4DD9-B7B2-0655DC8419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77B910E-9B87-4291-987B-6883212CB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151383" y="2767655"/>
            <a:ext cx="1040617" cy="2833045"/>
            <a:chOff x="11151383" y="2767655"/>
            <a:chExt cx="1040617" cy="2833045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596CF7-55B3-409D-A36C-F5BE9D625628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2245D23-45D8-474C-8A38-633E99962676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8A8D14-28CA-4095-B2FA-E48B3150AD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1D1F176A-19F1-4537-800D-210F29EC1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04C26-6125-4D95-9FC0-50DEB9419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10451534" cy="15917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5401A-13E5-4CED-864F-06D6EECCB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341329"/>
            <a:ext cx="5562600" cy="3835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513523-8F78-4766-91D7-03E329B68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41329"/>
            <a:ext cx="4736534" cy="3835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B757F-BAD2-4343-BD57-FC02D0BE1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0EF3C-A61E-4F43-9C8F-BC9A6455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9D947-1DC8-4CE9-A031-6EEB776BD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8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5BFA9BB-A51E-4D09-8602-5AD901046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olor Fill">
            <a:extLst>
              <a:ext uri="{FF2B5EF4-FFF2-40B4-BE49-F238E27FC236}">
                <a16:creationId xmlns:a16="http://schemas.microsoft.com/office/drawing/2014/main" id="{A60257A1-779B-4048-BC0D-1EA579B5B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8F4B5D0-AA24-4702-9C01-FC1A03E7B6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151383" y="2767655"/>
            <a:ext cx="1040617" cy="2833045"/>
            <a:chOff x="11151383" y="2767655"/>
            <a:chExt cx="1040617" cy="2833045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9CBF9BD-1EB2-4122-98FE-F2B5DF8771C9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C41FF89-01DF-4236-AA4D-243CB8A464B3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D03BB88-350D-4DE0-BB34-870F64356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</p:grpSp>
      <p:sp>
        <p:nvSpPr>
          <p:cNvPr id="15" name="Texture">
            <a:extLst>
              <a:ext uri="{FF2B5EF4-FFF2-40B4-BE49-F238E27FC236}">
                <a16:creationId xmlns:a16="http://schemas.microsoft.com/office/drawing/2014/main" id="{4A8025C0-8995-4863-A847-7ED1F8CCE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62335-6445-435C-A1C6-9F090B965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10450629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74B3D-418F-464D-91E7-993D0B480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86" y="2182814"/>
            <a:ext cx="5021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04709-9362-4AB5-9AA2-32F51BF06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086" y="3115949"/>
            <a:ext cx="5021512" cy="3073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083836-1CF5-406F-B0CB-643F37066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90597" y="2182814"/>
            <a:ext cx="50172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4A8670-0F33-4222-AAC9-96A21C47C3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90597" y="3115949"/>
            <a:ext cx="5017232" cy="3073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E6970-4A96-4519-9C0E-11E245D56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EE249-70F5-4359-B699-23D68A50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2AE510-A38C-45EE-B061-CB02E4E3D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7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A9D1A-F943-4838-BA2F-6DF4F2EC9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7685037" cy="13638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FEE401-3424-4696-A6FC-BBEE79379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9D767-A30A-4508-B510-99AB9173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979DC-F3D5-43AB-8A0F-9C8A14E0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29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DCDA0B-9BEE-4B57-8F97-96D5645D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282AF2-09A1-4A1C-AEB6-577962B71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D99D9-82B1-496C-ABBC-4FF0C375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73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7D9AFA4-EB8E-4091-A5E2-1B9D163A0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F25018FE-FB44-4E2E-A181-B3476F3E8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6C7CD4B-70DE-49E2-A336-B6F43F58F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4B8BFC9-6F67-47CB-BAE4-45260FBAF397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40F836E5-3C5B-4DE7-B09A-AE00DEE730A9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8E1B8E4-080E-4F43-B33F-59DD21B6B658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07639D4-740A-4B71-8393-99CA375EB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AE7E56E5-1F6A-442B-B5E0-ED19F815D2E2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3774E986-8FE2-4670-A4C0-96E213269BD7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3A5846DF-A106-4887-BE2C-DCD89DAA65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7E81C-AA51-44A0-B21C-757B2F3B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4314825" cy="1957828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0438A-298D-4466-B55D-F466C345C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68049"/>
            <a:ext cx="4875212" cy="523125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43104-0579-4974-88D2-61DF1A30D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749024"/>
            <a:ext cx="4314825" cy="31199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32755-0632-47CB-AA69-7EFB212FA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D0B4F-5B59-4064-A88B-E9938A40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12E7F-93B8-4E93-BCB3-ADE74FC1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87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3C1870-4E69-4DE7-BF2F-DE8A7881C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7439AB1C-A8A1-4745-9625-B18FE9160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ADDC4D-D9AA-48F8-BD10-2D20F14607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1136312-3085-4615-A743-4EE531585B11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29539FE4-376B-4187-A80A-C98EBA23DA30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11DC5D7-2276-4A57-8783-A0EFB00416E9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7D5B578-4971-4ADC-97D8-B9CEF52AA7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2D968E77-E43D-4870-93BC-CBF1947336B3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1221D41A-E71E-4587-A876-F8778E7C03E1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50457195-385D-490A-91AB-30B969C61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06FF6D-24FA-4E04-90ED-7DBE228B2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4314825" cy="223571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32D78B-0E21-420F-9DFF-6131CB0F7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68049"/>
            <a:ext cx="4958436" cy="52312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C2A57-1064-4391-B96B-4D04305E0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41222"/>
            <a:ext cx="4314825" cy="292776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04EB0-850A-4256-8D12-E01A201A4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CF4AF-C757-4552-AB8A-3B89C3746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62A368-F12B-4B5E-82F0-A6AEE6AF2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45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F358BAA-9C8A-4E17-BAD8-32FD6FFEA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4D6F41A4-BEE3-4935-9371-4ADEA67A2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726F010-956A-40BC-8A1F-8002DC72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51566" y="0"/>
            <a:ext cx="3840434" cy="6858000"/>
            <a:chOff x="8351565" y="0"/>
            <a:chExt cx="3840434" cy="68580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386E468-0048-46C4-ADDD-FBE7A6AE9F31}"/>
                </a:ext>
              </a:extLst>
            </p:cNvPr>
            <p:cNvSpPr/>
            <p:nvPr/>
          </p:nvSpPr>
          <p:spPr>
            <a:xfrm>
              <a:off x="11260165" y="519204"/>
              <a:ext cx="474635" cy="4746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5B35ED4-0C31-4C8C-A45E-6A3EDEAB2867}"/>
                </a:ext>
              </a:extLst>
            </p:cNvPr>
            <p:cNvSpPr/>
            <p:nvPr/>
          </p:nvSpPr>
          <p:spPr>
            <a:xfrm>
              <a:off x="8385871" y="0"/>
              <a:ext cx="2955657" cy="679194"/>
            </a:xfrm>
            <a:custGeom>
              <a:avLst/>
              <a:gdLst>
                <a:gd name="connsiteX0" fmla="*/ 0 w 2955657"/>
                <a:gd name="connsiteY0" fmla="*/ 0 h 679194"/>
                <a:gd name="connsiteX1" fmla="*/ 2955657 w 2955657"/>
                <a:gd name="connsiteY1" fmla="*/ 0 h 679194"/>
                <a:gd name="connsiteX2" fmla="*/ 2892839 w 2955657"/>
                <a:gd name="connsiteY2" fmla="*/ 84007 h 679194"/>
                <a:gd name="connsiteX3" fmla="*/ 1630760 w 2955657"/>
                <a:gd name="connsiteY3" fmla="*/ 679194 h 679194"/>
                <a:gd name="connsiteX4" fmla="*/ 0 w 2955657"/>
                <a:gd name="connsiteY4" fmla="*/ 679194 h 67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5657" h="679194">
                  <a:moveTo>
                    <a:pt x="0" y="0"/>
                  </a:moveTo>
                  <a:lnTo>
                    <a:pt x="2955657" y="0"/>
                  </a:lnTo>
                  <a:lnTo>
                    <a:pt x="2892839" y="84007"/>
                  </a:lnTo>
                  <a:cubicBezTo>
                    <a:pt x="2592855" y="447504"/>
                    <a:pt x="2138868" y="679194"/>
                    <a:pt x="1630760" y="679194"/>
                  </a:cubicBezTo>
                  <a:lnTo>
                    <a:pt x="0" y="67919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0A1EF3-FA93-48F4-9F82-BC0C79635750}"/>
                </a:ext>
              </a:extLst>
            </p:cNvPr>
            <p:cNvSpPr/>
            <p:nvPr/>
          </p:nvSpPr>
          <p:spPr>
            <a:xfrm>
              <a:off x="8351565" y="4121414"/>
              <a:ext cx="3266317" cy="2736586"/>
            </a:xfrm>
            <a:custGeom>
              <a:avLst/>
              <a:gdLst>
                <a:gd name="connsiteX0" fmla="*/ 1635557 w 3266317"/>
                <a:gd name="connsiteY0" fmla="*/ 0 h 2736586"/>
                <a:gd name="connsiteX1" fmla="*/ 3266317 w 3266317"/>
                <a:gd name="connsiteY1" fmla="*/ 0 h 2736586"/>
                <a:gd name="connsiteX2" fmla="*/ 3266317 w 3266317"/>
                <a:gd name="connsiteY2" fmla="*/ 1630760 h 2736586"/>
                <a:gd name="connsiteX3" fmla="*/ 2892838 w 3266317"/>
                <a:gd name="connsiteY3" fmla="*/ 2671131 h 2736586"/>
                <a:gd name="connsiteX4" fmla="*/ 2833348 w 3266317"/>
                <a:gd name="connsiteY4" fmla="*/ 2736586 h 2736586"/>
                <a:gd name="connsiteX5" fmla="*/ 0 w 3266317"/>
                <a:gd name="connsiteY5" fmla="*/ 2736586 h 2736586"/>
                <a:gd name="connsiteX6" fmla="*/ 0 w 3266317"/>
                <a:gd name="connsiteY6" fmla="*/ 1635558 h 2736586"/>
                <a:gd name="connsiteX7" fmla="*/ 1635557 w 3266317"/>
                <a:gd name="connsiteY7" fmla="*/ 0 h 2736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66317" h="2736586">
                  <a:moveTo>
                    <a:pt x="1635557" y="0"/>
                  </a:moveTo>
                  <a:lnTo>
                    <a:pt x="3266317" y="0"/>
                  </a:lnTo>
                  <a:lnTo>
                    <a:pt x="3266317" y="1630760"/>
                  </a:lnTo>
                  <a:cubicBezTo>
                    <a:pt x="3266317" y="2025955"/>
                    <a:pt x="3126159" y="2388411"/>
                    <a:pt x="2892838" y="2671131"/>
                  </a:cubicBezTo>
                  <a:lnTo>
                    <a:pt x="2833348" y="2736586"/>
                  </a:lnTo>
                  <a:lnTo>
                    <a:pt x="0" y="2736586"/>
                  </a:lnTo>
                  <a:lnTo>
                    <a:pt x="0" y="1635558"/>
                  </a:lnTo>
                  <a:cubicBezTo>
                    <a:pt x="0" y="732255"/>
                    <a:pt x="732254" y="0"/>
                    <a:pt x="1635557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985F09D-6969-44D0-B04F-4EDE0FEDAF63}"/>
                </a:ext>
              </a:extLst>
            </p:cNvPr>
            <p:cNvSpPr/>
            <p:nvPr/>
          </p:nvSpPr>
          <p:spPr>
            <a:xfrm>
              <a:off x="11755674" y="3386384"/>
              <a:ext cx="436325" cy="1309674"/>
            </a:xfrm>
            <a:custGeom>
              <a:avLst/>
              <a:gdLst>
                <a:gd name="connsiteX0" fmla="*/ 470325 w 477612"/>
                <a:gd name="connsiteY0" fmla="*/ 0 h 1433600"/>
                <a:gd name="connsiteX1" fmla="*/ 475607 w 477612"/>
                <a:gd name="connsiteY1" fmla="*/ 3701 h 1433600"/>
                <a:gd name="connsiteX2" fmla="*/ 477612 w 477612"/>
                <a:gd name="connsiteY2" fmla="*/ 5160 h 1433600"/>
                <a:gd name="connsiteX3" fmla="*/ 477612 w 477612"/>
                <a:gd name="connsiteY3" fmla="*/ 1428441 h 1433600"/>
                <a:gd name="connsiteX4" fmla="*/ 475607 w 477612"/>
                <a:gd name="connsiteY4" fmla="*/ 1429900 h 1433600"/>
                <a:gd name="connsiteX5" fmla="*/ 470325 w 477612"/>
                <a:gd name="connsiteY5" fmla="*/ 1433600 h 1433600"/>
                <a:gd name="connsiteX6" fmla="*/ 0 w 477612"/>
                <a:gd name="connsiteY6" fmla="*/ 716800 h 1433600"/>
                <a:gd name="connsiteX7" fmla="*/ 470325 w 477612"/>
                <a:gd name="connsiteY7" fmla="*/ 0 h 14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7612" h="1433600">
                  <a:moveTo>
                    <a:pt x="470325" y="0"/>
                  </a:moveTo>
                  <a:cubicBezTo>
                    <a:pt x="470325" y="0"/>
                    <a:pt x="472162" y="1254"/>
                    <a:pt x="475607" y="3701"/>
                  </a:cubicBezTo>
                  <a:lnTo>
                    <a:pt x="477612" y="5160"/>
                  </a:lnTo>
                  <a:lnTo>
                    <a:pt x="477612" y="1428441"/>
                  </a:lnTo>
                  <a:lnTo>
                    <a:pt x="475607" y="1429900"/>
                  </a:lnTo>
                  <a:cubicBezTo>
                    <a:pt x="472162" y="1432347"/>
                    <a:pt x="470325" y="1433600"/>
                    <a:pt x="470325" y="1433600"/>
                  </a:cubicBezTo>
                  <a:cubicBezTo>
                    <a:pt x="470325" y="1433600"/>
                    <a:pt x="0" y="1112672"/>
                    <a:pt x="0" y="716800"/>
                  </a:cubicBezTo>
                  <a:cubicBezTo>
                    <a:pt x="0" y="320929"/>
                    <a:pt x="470325" y="0"/>
                    <a:pt x="470325" y="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20000"/>
                  <a:lumOff val="80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8" name="Graphic 9">
              <a:extLst>
                <a:ext uri="{FF2B5EF4-FFF2-40B4-BE49-F238E27FC236}">
                  <a16:creationId xmlns:a16="http://schemas.microsoft.com/office/drawing/2014/main" id="{003913A0-A3C0-4ED8-8920-318068FBC46F}"/>
                </a:ext>
              </a:extLst>
            </p:cNvPr>
            <p:cNvSpPr/>
            <p:nvPr/>
          </p:nvSpPr>
          <p:spPr>
            <a:xfrm>
              <a:off x="8385870" y="791588"/>
              <a:ext cx="3232012" cy="3232012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12" name="Texture">
            <a:extLst>
              <a:ext uri="{FF2B5EF4-FFF2-40B4-BE49-F238E27FC236}">
                <a16:creationId xmlns:a16="http://schemas.microsoft.com/office/drawing/2014/main" id="{7FE1D329-7CB2-4DF5-B0C0-36DD19EBC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13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3083B5-1505-44FE-894D-AA1AB6D6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768503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F3930-F8C8-43B1-BC1A-6264F4ACB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96713"/>
            <a:ext cx="7685037" cy="4080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4F2F7-3ECA-43D7-BFF3-FBB407AEA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8048B-57AF-4F53-BC84-8E0A1033FBEC}" type="datetimeFigureOut">
              <a:rPr lang="en-US" smtClean="0"/>
              <a:pPr/>
              <a:t>10/19/2023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A193F-0B61-43DD-8E45-EFEAC43E3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1554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25961-D3A8-4945-AEE4-EE1952DBD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54512" y="6355080"/>
            <a:ext cx="795528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A8A1B-4E1E-43EF-8A39-7D4A3879B941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530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attaformaelisa.it/elearnin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logdemjmoreno.blogspot.com/2012/10/este-jueves-un-relato-el-telefono_10.html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s://www.wired.it/gadget/motori/2016/11/22/cosa-fare-se-hai-perso-le-chiavi-della-macchin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30">
            <a:extLst>
              <a:ext uri="{FF2B5EF4-FFF2-40B4-BE49-F238E27FC236}">
                <a16:creationId xmlns:a16="http://schemas.microsoft.com/office/drawing/2014/main" id="{0F358BAA-9C8A-4E17-BAD8-32FD6FFEA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Color Fill">
            <a:extLst>
              <a:ext uri="{FF2B5EF4-FFF2-40B4-BE49-F238E27FC236}">
                <a16:creationId xmlns:a16="http://schemas.microsoft.com/office/drawing/2014/main" id="{4D6F41A4-BEE3-4935-9371-4ADEA67A2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3" name="Group 34">
            <a:extLst>
              <a:ext uri="{FF2B5EF4-FFF2-40B4-BE49-F238E27FC236}">
                <a16:creationId xmlns:a16="http://schemas.microsoft.com/office/drawing/2014/main" id="{7726F010-956A-40BC-8A1F-8002DC72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351566" y="0"/>
            <a:ext cx="3840434" cy="6858000"/>
            <a:chOff x="8351565" y="0"/>
            <a:chExt cx="3840434" cy="68580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D386E468-0048-46C4-ADDD-FBE7A6AE9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60165" y="519204"/>
              <a:ext cx="474635" cy="4746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74" name="Freeform: Shape 36">
              <a:extLst>
                <a:ext uri="{FF2B5EF4-FFF2-40B4-BE49-F238E27FC236}">
                  <a16:creationId xmlns:a16="http://schemas.microsoft.com/office/drawing/2014/main" id="{C5B35ED4-0C31-4C8C-A45E-6A3EDEAB2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5871" y="0"/>
              <a:ext cx="2955657" cy="679194"/>
            </a:xfrm>
            <a:custGeom>
              <a:avLst/>
              <a:gdLst>
                <a:gd name="connsiteX0" fmla="*/ 0 w 2955657"/>
                <a:gd name="connsiteY0" fmla="*/ 0 h 679194"/>
                <a:gd name="connsiteX1" fmla="*/ 2955657 w 2955657"/>
                <a:gd name="connsiteY1" fmla="*/ 0 h 679194"/>
                <a:gd name="connsiteX2" fmla="*/ 2892839 w 2955657"/>
                <a:gd name="connsiteY2" fmla="*/ 84007 h 679194"/>
                <a:gd name="connsiteX3" fmla="*/ 1630760 w 2955657"/>
                <a:gd name="connsiteY3" fmla="*/ 679194 h 679194"/>
                <a:gd name="connsiteX4" fmla="*/ 0 w 2955657"/>
                <a:gd name="connsiteY4" fmla="*/ 679194 h 67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5657" h="679194">
                  <a:moveTo>
                    <a:pt x="0" y="0"/>
                  </a:moveTo>
                  <a:lnTo>
                    <a:pt x="2955657" y="0"/>
                  </a:lnTo>
                  <a:lnTo>
                    <a:pt x="2892839" y="84007"/>
                  </a:lnTo>
                  <a:cubicBezTo>
                    <a:pt x="2592855" y="447504"/>
                    <a:pt x="2138868" y="679194"/>
                    <a:pt x="1630760" y="679194"/>
                  </a:cubicBezTo>
                  <a:lnTo>
                    <a:pt x="0" y="67919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B40A1EF3-FA93-48F4-9F82-BC0C796357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51565" y="4121414"/>
              <a:ext cx="3266317" cy="2736586"/>
            </a:xfrm>
            <a:custGeom>
              <a:avLst/>
              <a:gdLst>
                <a:gd name="connsiteX0" fmla="*/ 1635557 w 3266317"/>
                <a:gd name="connsiteY0" fmla="*/ 0 h 2736586"/>
                <a:gd name="connsiteX1" fmla="*/ 3266317 w 3266317"/>
                <a:gd name="connsiteY1" fmla="*/ 0 h 2736586"/>
                <a:gd name="connsiteX2" fmla="*/ 3266317 w 3266317"/>
                <a:gd name="connsiteY2" fmla="*/ 1630760 h 2736586"/>
                <a:gd name="connsiteX3" fmla="*/ 2892838 w 3266317"/>
                <a:gd name="connsiteY3" fmla="*/ 2671131 h 2736586"/>
                <a:gd name="connsiteX4" fmla="*/ 2833348 w 3266317"/>
                <a:gd name="connsiteY4" fmla="*/ 2736586 h 2736586"/>
                <a:gd name="connsiteX5" fmla="*/ 0 w 3266317"/>
                <a:gd name="connsiteY5" fmla="*/ 2736586 h 2736586"/>
                <a:gd name="connsiteX6" fmla="*/ 0 w 3266317"/>
                <a:gd name="connsiteY6" fmla="*/ 1635558 h 2736586"/>
                <a:gd name="connsiteX7" fmla="*/ 1635557 w 3266317"/>
                <a:gd name="connsiteY7" fmla="*/ 0 h 2736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66317" h="2736586">
                  <a:moveTo>
                    <a:pt x="1635557" y="0"/>
                  </a:moveTo>
                  <a:lnTo>
                    <a:pt x="3266317" y="0"/>
                  </a:lnTo>
                  <a:lnTo>
                    <a:pt x="3266317" y="1630760"/>
                  </a:lnTo>
                  <a:cubicBezTo>
                    <a:pt x="3266317" y="2025955"/>
                    <a:pt x="3126159" y="2388411"/>
                    <a:pt x="2892838" y="2671131"/>
                  </a:cubicBezTo>
                  <a:lnTo>
                    <a:pt x="2833348" y="2736586"/>
                  </a:lnTo>
                  <a:lnTo>
                    <a:pt x="0" y="2736586"/>
                  </a:lnTo>
                  <a:lnTo>
                    <a:pt x="0" y="1635558"/>
                  </a:lnTo>
                  <a:cubicBezTo>
                    <a:pt x="0" y="732255"/>
                    <a:pt x="732254" y="0"/>
                    <a:pt x="1635557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985F09D-6969-44D0-B04F-4EDE0FEDA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5674" y="3386384"/>
              <a:ext cx="436325" cy="1309674"/>
            </a:xfrm>
            <a:custGeom>
              <a:avLst/>
              <a:gdLst>
                <a:gd name="connsiteX0" fmla="*/ 470325 w 477612"/>
                <a:gd name="connsiteY0" fmla="*/ 0 h 1433600"/>
                <a:gd name="connsiteX1" fmla="*/ 475607 w 477612"/>
                <a:gd name="connsiteY1" fmla="*/ 3701 h 1433600"/>
                <a:gd name="connsiteX2" fmla="*/ 477612 w 477612"/>
                <a:gd name="connsiteY2" fmla="*/ 5160 h 1433600"/>
                <a:gd name="connsiteX3" fmla="*/ 477612 w 477612"/>
                <a:gd name="connsiteY3" fmla="*/ 1428441 h 1433600"/>
                <a:gd name="connsiteX4" fmla="*/ 475607 w 477612"/>
                <a:gd name="connsiteY4" fmla="*/ 1429900 h 1433600"/>
                <a:gd name="connsiteX5" fmla="*/ 470325 w 477612"/>
                <a:gd name="connsiteY5" fmla="*/ 1433600 h 1433600"/>
                <a:gd name="connsiteX6" fmla="*/ 0 w 477612"/>
                <a:gd name="connsiteY6" fmla="*/ 716800 h 1433600"/>
                <a:gd name="connsiteX7" fmla="*/ 470325 w 477612"/>
                <a:gd name="connsiteY7" fmla="*/ 0 h 14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7612" h="1433600">
                  <a:moveTo>
                    <a:pt x="470325" y="0"/>
                  </a:moveTo>
                  <a:cubicBezTo>
                    <a:pt x="470325" y="0"/>
                    <a:pt x="472162" y="1254"/>
                    <a:pt x="475607" y="3701"/>
                  </a:cubicBezTo>
                  <a:lnTo>
                    <a:pt x="477612" y="5160"/>
                  </a:lnTo>
                  <a:lnTo>
                    <a:pt x="477612" y="1428441"/>
                  </a:lnTo>
                  <a:lnTo>
                    <a:pt x="475607" y="1429900"/>
                  </a:lnTo>
                  <a:cubicBezTo>
                    <a:pt x="472162" y="1432347"/>
                    <a:pt x="470325" y="1433600"/>
                    <a:pt x="470325" y="1433600"/>
                  </a:cubicBezTo>
                  <a:cubicBezTo>
                    <a:pt x="470325" y="1433600"/>
                    <a:pt x="0" y="1112672"/>
                    <a:pt x="0" y="716800"/>
                  </a:cubicBezTo>
                  <a:cubicBezTo>
                    <a:pt x="0" y="320929"/>
                    <a:pt x="470325" y="0"/>
                    <a:pt x="470325" y="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20000"/>
                  <a:lumOff val="80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40" name="Graphic 9">
              <a:extLst>
                <a:ext uri="{FF2B5EF4-FFF2-40B4-BE49-F238E27FC236}">
                  <a16:creationId xmlns:a16="http://schemas.microsoft.com/office/drawing/2014/main" id="{003913A0-A3C0-4ED8-8920-318068FBC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5870" y="791588"/>
              <a:ext cx="3232012" cy="3232012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42" name="Texture">
            <a:extLst>
              <a:ext uri="{FF2B5EF4-FFF2-40B4-BE49-F238E27FC236}">
                <a16:creationId xmlns:a16="http://schemas.microsoft.com/office/drawing/2014/main" id="{7FE1D329-7CB2-4DF5-B0C0-36DD19EBC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75" name="Background Fill">
            <a:extLst>
              <a:ext uri="{FF2B5EF4-FFF2-40B4-BE49-F238E27FC236}">
                <a16:creationId xmlns:a16="http://schemas.microsoft.com/office/drawing/2014/main" id="{8C8EF8BB-CAC8-44D6-ADC2-B3CC883F4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6" name="Color Fill">
            <a:extLst>
              <a:ext uri="{FF2B5EF4-FFF2-40B4-BE49-F238E27FC236}">
                <a16:creationId xmlns:a16="http://schemas.microsoft.com/office/drawing/2014/main" id="{85C9FD82-C026-499D-AE4B-336DD871A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59FD1BE-6382-4B80-821A-1FA6605D3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7750" y="3757209"/>
            <a:ext cx="12211115" cy="3100791"/>
            <a:chOff x="-7750" y="3757209"/>
            <a:chExt cx="12211115" cy="3100791"/>
          </a:xfrm>
        </p:grpSpPr>
        <p:sp>
          <p:nvSpPr>
            <p:cNvPr id="49" name="Graphic 18">
              <a:extLst>
                <a:ext uri="{FF2B5EF4-FFF2-40B4-BE49-F238E27FC236}">
                  <a16:creationId xmlns:a16="http://schemas.microsoft.com/office/drawing/2014/main" id="{09CF31F5-0469-4687-AD7F-9BE18897F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04706" y="4621272"/>
              <a:ext cx="1173887" cy="1789066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0" name="Graphic 9">
              <a:extLst>
                <a:ext uri="{FF2B5EF4-FFF2-40B4-BE49-F238E27FC236}">
                  <a16:creationId xmlns:a16="http://schemas.microsoft.com/office/drawing/2014/main" id="{D4FD9C31-B984-4E79-9157-F7841C637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7750" y="3757209"/>
              <a:ext cx="3100791" cy="3100791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DDF5378-44F9-4B24-A109-AEF46BD9B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3295" y="4014948"/>
              <a:ext cx="511015" cy="51318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1C805AA-523E-4B50-8EEA-9788193F2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59546" y="4421992"/>
              <a:ext cx="212276" cy="2122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52">
              <a:extLst>
                <a:ext uri="{FF2B5EF4-FFF2-40B4-BE49-F238E27FC236}">
                  <a16:creationId xmlns:a16="http://schemas.microsoft.com/office/drawing/2014/main" id="{4756E33F-1F1C-4D13-91EB-002FCE4BC1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83411" y="4030194"/>
              <a:ext cx="819954" cy="995873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1">
                  <a:lumMod val="40000"/>
                  <a:lumOff val="6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78" name="Freeform: Shape 53">
              <a:extLst>
                <a:ext uri="{FF2B5EF4-FFF2-40B4-BE49-F238E27FC236}">
                  <a16:creationId xmlns:a16="http://schemas.microsoft.com/office/drawing/2014/main" id="{4706E893-3F7E-4556-B179-E40BDAFBAB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75869" y="6212806"/>
              <a:ext cx="2163589" cy="645194"/>
            </a:xfrm>
            <a:custGeom>
              <a:avLst/>
              <a:gdLst>
                <a:gd name="connsiteX0" fmla="*/ 1024272 w 2163589"/>
                <a:gd name="connsiteY0" fmla="*/ 0 h 645194"/>
                <a:gd name="connsiteX1" fmla="*/ 2163589 w 2163589"/>
                <a:gd name="connsiteY1" fmla="*/ 0 h 645194"/>
                <a:gd name="connsiteX2" fmla="*/ 2163589 w 2163589"/>
                <a:gd name="connsiteY2" fmla="*/ 645194 h 645194"/>
                <a:gd name="connsiteX3" fmla="*/ 0 w 2163589"/>
                <a:gd name="connsiteY3" fmla="*/ 645194 h 645194"/>
                <a:gd name="connsiteX4" fmla="*/ 76751 w 2163589"/>
                <a:gd name="connsiteY4" fmla="*/ 503789 h 645194"/>
                <a:gd name="connsiteX5" fmla="*/ 1024272 w 2163589"/>
                <a:gd name="connsiteY5" fmla="*/ 0 h 64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3589" h="645194">
                  <a:moveTo>
                    <a:pt x="1024272" y="0"/>
                  </a:moveTo>
                  <a:lnTo>
                    <a:pt x="2163589" y="0"/>
                  </a:lnTo>
                  <a:lnTo>
                    <a:pt x="2163589" y="645194"/>
                  </a:lnTo>
                  <a:lnTo>
                    <a:pt x="0" y="645194"/>
                  </a:lnTo>
                  <a:lnTo>
                    <a:pt x="76751" y="503789"/>
                  </a:lnTo>
                  <a:cubicBezTo>
                    <a:pt x="282096" y="199838"/>
                    <a:pt x="629843" y="0"/>
                    <a:pt x="1024272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Graphic 9">
              <a:extLst>
                <a:ext uri="{FF2B5EF4-FFF2-40B4-BE49-F238E27FC236}">
                  <a16:creationId xmlns:a16="http://schemas.microsoft.com/office/drawing/2014/main" id="{632C650A-4736-41B3-A32B-0CC0F7BA26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029575" y="3821823"/>
              <a:ext cx="3036177" cy="3036177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Graphic 9">
              <a:extLst>
                <a:ext uri="{FF2B5EF4-FFF2-40B4-BE49-F238E27FC236}">
                  <a16:creationId xmlns:a16="http://schemas.microsoft.com/office/drawing/2014/main" id="{10990437-FA7A-442E-8135-1D96F7F79C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192630" y="3992743"/>
              <a:ext cx="2710066" cy="271006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8" name="Texture">
            <a:extLst>
              <a:ext uri="{FF2B5EF4-FFF2-40B4-BE49-F238E27FC236}">
                <a16:creationId xmlns:a16="http://schemas.microsoft.com/office/drawing/2014/main" id="{64124455-3919-4F24-82F0-1269DE290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69176D2-8724-48B6-C7ED-6CF0A573D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1" y="668049"/>
            <a:ext cx="5984486" cy="264149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700"/>
              <a:t>BULLISMO E CYBERBULLISMO CONOSCERNE LE DINAMICHE PER PREVENIRLI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69333E7-D018-9E2C-4277-2FB1CC3D89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3352" y="668049"/>
            <a:ext cx="5081448" cy="26760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19 ottobre 2023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Fondazione Franchi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Dirigente Tecnico Marta Castagna</a:t>
            </a:r>
          </a:p>
        </p:txBody>
      </p:sp>
      <p:pic>
        <p:nvPicPr>
          <p:cNvPr id="26" name="Picture 3" descr="Immagine che contiene Policromia, quadrato, diagramma&#10;&#10;Descrizione generata automaticamente">
            <a:extLst>
              <a:ext uri="{FF2B5EF4-FFF2-40B4-BE49-F238E27FC236}">
                <a16:creationId xmlns:a16="http://schemas.microsoft.com/office/drawing/2014/main" id="{B0E90E92-F40D-E29B-831E-4AB5F5CD6F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149" r="13100" b="-1"/>
          <a:stretch/>
        </p:blipFill>
        <p:spPr>
          <a:xfrm>
            <a:off x="4964124" y="3571468"/>
            <a:ext cx="2575334" cy="2575333"/>
          </a:xfrm>
          <a:custGeom>
            <a:avLst/>
            <a:gdLst/>
            <a:ahLst/>
            <a:cxnLst/>
            <a:rect l="l" t="t" r="r" b="b"/>
            <a:pathLst>
              <a:path w="3135234" h="3135233">
                <a:moveTo>
                  <a:pt x="0" y="0"/>
                </a:moveTo>
                <a:lnTo>
                  <a:pt x="1565314" y="0"/>
                </a:lnTo>
                <a:cubicBezTo>
                  <a:pt x="2432366" y="0"/>
                  <a:pt x="3135234" y="702867"/>
                  <a:pt x="3135234" y="1569919"/>
                </a:cubicBezTo>
                <a:lnTo>
                  <a:pt x="3135234" y="3135233"/>
                </a:lnTo>
                <a:lnTo>
                  <a:pt x="1569919" y="3135233"/>
                </a:lnTo>
                <a:cubicBezTo>
                  <a:pt x="702868" y="3135233"/>
                  <a:pt x="0" y="2432365"/>
                  <a:pt x="0" y="15653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1346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Background Fill">
            <a:extLst>
              <a:ext uri="{FF2B5EF4-FFF2-40B4-BE49-F238E27FC236}">
                <a16:creationId xmlns:a16="http://schemas.microsoft.com/office/drawing/2014/main" id="{471A3572-4543-4883-A749-0458CD870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olor Fill">
            <a:extLst>
              <a:ext uri="{FF2B5EF4-FFF2-40B4-BE49-F238E27FC236}">
                <a16:creationId xmlns:a16="http://schemas.microsoft.com/office/drawing/2014/main" id="{4036AB30-180B-4ED5-A38B-175705419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2">
              <a:lumMod val="90000"/>
              <a:lumOff val="10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Color Fill">
            <a:extLst>
              <a:ext uri="{FF2B5EF4-FFF2-40B4-BE49-F238E27FC236}">
                <a16:creationId xmlns:a16="http://schemas.microsoft.com/office/drawing/2014/main" id="{D184DA16-AE6D-48E1-A4C2-38FF16FD1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pattFill prst="pct5">
            <a:fgClr>
              <a:schemeClr val="accent4">
                <a:lumMod val="50000"/>
              </a:schemeClr>
            </a:fgClr>
            <a:bgClr>
              <a:schemeClr val="accent4">
                <a:lumMod val="75000"/>
              </a:schemeClr>
            </a:bgClr>
          </a:patt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ure">
            <a:extLst>
              <a:ext uri="{FF2B5EF4-FFF2-40B4-BE49-F238E27FC236}">
                <a16:creationId xmlns:a16="http://schemas.microsoft.com/office/drawing/2014/main" id="{E6EAF81C-C73D-4B33-B264-ECF0C2A23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9339603-7D99-48BF-9B43-B81E49DD3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593710"/>
            <a:ext cx="11298473" cy="56684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6C624BA-A5DF-CC76-8B42-A8E26F2BB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55" y="849394"/>
            <a:ext cx="10741713" cy="1360767"/>
          </a:xfrm>
        </p:spPr>
        <p:txBody>
          <a:bodyPr>
            <a:normAutofit/>
          </a:bodyPr>
          <a:lstStyle/>
          <a:p>
            <a:br>
              <a:rPr lang="it-IT" sz="3700" kern="10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700" kern="10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DIFFERENZE TRA BULLISMO E CYBERBULLISMO 1/2</a:t>
            </a:r>
            <a:endParaRPr lang="it-IT" sz="3700">
              <a:solidFill>
                <a:schemeClr val="tx2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D90D14B-8544-3C7C-3DD3-414C3B8E88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3766336"/>
              </p:ext>
            </p:extLst>
          </p:nvPr>
        </p:nvGraphicFramePr>
        <p:xfrm>
          <a:off x="729456" y="2401562"/>
          <a:ext cx="10741715" cy="35911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1268">
                  <a:extLst>
                    <a:ext uri="{9D8B030D-6E8A-4147-A177-3AD203B41FA5}">
                      <a16:colId xmlns:a16="http://schemas.microsoft.com/office/drawing/2014/main" val="1383738929"/>
                    </a:ext>
                  </a:extLst>
                </a:gridCol>
                <a:gridCol w="5330447">
                  <a:extLst>
                    <a:ext uri="{9D8B030D-6E8A-4147-A177-3AD203B41FA5}">
                      <a16:colId xmlns:a16="http://schemas.microsoft.com/office/drawing/2014/main" val="234923235"/>
                    </a:ext>
                  </a:extLst>
                </a:gridCol>
              </a:tblGrid>
              <a:tr h="2879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0">
                          <a:effectLst/>
                        </a:rPr>
                        <a:t>Bullismo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0">
                          <a:effectLst/>
                        </a:rPr>
                        <a:t>Cyberbullismo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6785870"/>
                  </a:ext>
                </a:extLst>
              </a:tr>
              <a:tr h="554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Sono coinvolti solo gli studenti della classe e/o dell'Istituto;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Possono essere coinvolti ragazzi ed adulti di tutto il mondo;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2091282"/>
                  </a:ext>
                </a:extLst>
              </a:tr>
              <a:tr h="554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generalmente solo chi ha un carattere forte, capace di imporre il proprio potere, può diventare un bullo;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chiunque, anche chi è vittima nella vita reale, può diventare cyberbullo;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33290700"/>
                  </a:ext>
                </a:extLst>
              </a:tr>
              <a:tr h="820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i bulli sono studenti, compagni di classe o di Istituto, conosciuti dalla vittima;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i cyberbulli possono essere anonimi e sollecitare la partecipazione di altri "amici" anonimi, in modo che la persona non sappia con chi sta interagendo;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43462189"/>
                  </a:ext>
                </a:extLst>
              </a:tr>
              <a:tr h="820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le azioni di bullismo vengono raccontate ad altri studenti della scuola in cui sono avvenute, sono circoscritte ad un determinato ambiente;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il materiale utilizzato per azioni di cyberbullismo può essere diffuso in tutto il mondo;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16447635"/>
                  </a:ext>
                </a:extLst>
              </a:tr>
              <a:tr h="554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le azioni di bullismo avvengono durante l'orario scolastico o nel tragitto casa-scuola, scuola-casa;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600" kern="0">
                          <a:effectLst/>
                        </a:rPr>
                        <a:t>le comunicazioni aggressive possono avvenire 24 ore su 24;</a:t>
                      </a:r>
                      <a:endParaRPr lang="it-IT" sz="15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70621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494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Background Fill">
            <a:extLst>
              <a:ext uri="{FF2B5EF4-FFF2-40B4-BE49-F238E27FC236}">
                <a16:creationId xmlns:a16="http://schemas.microsoft.com/office/drawing/2014/main" id="{471A3572-4543-4883-A749-0458CD870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olor Fill">
            <a:extLst>
              <a:ext uri="{FF2B5EF4-FFF2-40B4-BE49-F238E27FC236}">
                <a16:creationId xmlns:a16="http://schemas.microsoft.com/office/drawing/2014/main" id="{4036AB30-180B-4ED5-A38B-175705419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2">
              <a:lumMod val="90000"/>
              <a:lumOff val="10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Color Fill">
            <a:extLst>
              <a:ext uri="{FF2B5EF4-FFF2-40B4-BE49-F238E27FC236}">
                <a16:creationId xmlns:a16="http://schemas.microsoft.com/office/drawing/2014/main" id="{D184DA16-AE6D-48E1-A4C2-38FF16FD1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pattFill prst="pct5">
            <a:fgClr>
              <a:schemeClr val="accent4">
                <a:lumMod val="50000"/>
              </a:schemeClr>
            </a:fgClr>
            <a:bgClr>
              <a:schemeClr val="accent4">
                <a:lumMod val="75000"/>
              </a:schemeClr>
            </a:bgClr>
          </a:patt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ure">
            <a:extLst>
              <a:ext uri="{FF2B5EF4-FFF2-40B4-BE49-F238E27FC236}">
                <a16:creationId xmlns:a16="http://schemas.microsoft.com/office/drawing/2014/main" id="{E6EAF81C-C73D-4B33-B264-ECF0C2A23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9339603-7D99-48BF-9B43-B81E49DD3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593710"/>
            <a:ext cx="11298473" cy="56684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47EDEA8-194B-5E77-0714-260A65C6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55" y="849394"/>
            <a:ext cx="10741713" cy="1360767"/>
          </a:xfrm>
        </p:spPr>
        <p:txBody>
          <a:bodyPr>
            <a:normAutofit/>
          </a:bodyPr>
          <a:lstStyle/>
          <a:p>
            <a:r>
              <a:rPr lang="it-IT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DIFFERENZE TRA BULLISMO E CYBERBULLISMO 2/2</a:t>
            </a:r>
            <a:endParaRPr lang="it-IT" dirty="0">
              <a:solidFill>
                <a:schemeClr val="tx2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9440EB9-AB9B-7B92-61C6-21B7842020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889337"/>
              </p:ext>
            </p:extLst>
          </p:nvPr>
        </p:nvGraphicFramePr>
        <p:xfrm>
          <a:off x="1212812" y="2340171"/>
          <a:ext cx="9775003" cy="3713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5369">
                  <a:extLst>
                    <a:ext uri="{9D8B030D-6E8A-4147-A177-3AD203B41FA5}">
                      <a16:colId xmlns:a16="http://schemas.microsoft.com/office/drawing/2014/main" val="781569759"/>
                    </a:ext>
                  </a:extLst>
                </a:gridCol>
                <a:gridCol w="5019634">
                  <a:extLst>
                    <a:ext uri="{9D8B030D-6E8A-4147-A177-3AD203B41FA5}">
                      <a16:colId xmlns:a16="http://schemas.microsoft.com/office/drawing/2014/main" val="2768093592"/>
                    </a:ext>
                  </a:extLst>
                </a:gridCol>
              </a:tblGrid>
              <a:tr h="928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900" kern="0">
                          <a:effectLst/>
                        </a:rPr>
                        <a:t>le dinamiche scolastiche o del gruppo classe limitano le azioni aggressive;</a:t>
                      </a:r>
                      <a:endParaRPr lang="it-IT" sz="1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900" kern="0" dirty="0">
                          <a:effectLst/>
                        </a:rPr>
                        <a:t>i cyberbulli hanno ampia libertà nel poter fare online ciò che non potrebbero fare nella vita reale;</a:t>
                      </a:r>
                      <a:endParaRPr lang="it-IT" sz="1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59737029"/>
                  </a:ext>
                </a:extLst>
              </a:tr>
              <a:tr h="928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900" kern="0">
                          <a:effectLst/>
                        </a:rPr>
                        <a:t>bisogno del bullo di dominare nelle relazioni interpersonali attraverso il contatto diretto con la vittima;</a:t>
                      </a:r>
                      <a:endParaRPr lang="it-IT" sz="1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900" kern="0">
                          <a:effectLst/>
                        </a:rPr>
                        <a:t>percezione di invisibilità da parte del cyberbullo attraverso azioni che si celano dietro la tecnologia;</a:t>
                      </a:r>
                      <a:endParaRPr lang="it-IT" sz="1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6267698"/>
                  </a:ext>
                </a:extLst>
              </a:tr>
              <a:tr h="928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900" kern="0">
                          <a:effectLst/>
                        </a:rPr>
                        <a:t>reazioni evidenti da parte della vittima e visibili nell'atto dell'azione di bullismo;</a:t>
                      </a:r>
                      <a:endParaRPr lang="it-IT" sz="1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900" kern="0">
                          <a:effectLst/>
                        </a:rPr>
                        <a:t>assenza di reazioni visibili da parte della vittima che non consentono al cyberbullo di vedere gli effetti delle proprie azioni;</a:t>
                      </a:r>
                      <a:endParaRPr lang="it-IT" sz="1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15548514"/>
                  </a:ext>
                </a:extLst>
              </a:tr>
              <a:tr h="928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900" kern="0">
                          <a:effectLst/>
                        </a:rPr>
                        <a:t>tendenza a sottrarsi da responsabilità portando su un piano scherzoso le azioni di violenza.</a:t>
                      </a:r>
                      <a:endParaRPr lang="it-IT" sz="1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it-IT" sz="1900" kern="0" dirty="0">
                          <a:effectLst/>
                        </a:rPr>
                        <a:t>sdoppiamento della personalità: le conseguenze delle proprie azioni vengono attribuite al "profilo utente" creato.</a:t>
                      </a:r>
                      <a:endParaRPr lang="it-IT" sz="1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29940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370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Background Fill">
            <a:extLst>
              <a:ext uri="{FF2B5EF4-FFF2-40B4-BE49-F238E27FC236}">
                <a16:creationId xmlns:a16="http://schemas.microsoft.com/office/drawing/2014/main" id="{FAFB3478-4AEC-431E-93B2-1593839C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Color Fill">
            <a:extLst>
              <a:ext uri="{FF2B5EF4-FFF2-40B4-BE49-F238E27FC236}">
                <a16:creationId xmlns:a16="http://schemas.microsoft.com/office/drawing/2014/main" id="{5AABFA05-E806-48B0-BA38-42F01BD63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5" name="Group 54">
            <a:extLst>
              <a:ext uri="{FF2B5EF4-FFF2-40B4-BE49-F238E27FC236}">
                <a16:creationId xmlns:a16="http://schemas.microsoft.com/office/drawing/2014/main" id="{A0FC39F6-3C07-463F-8ABA-DE539815B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25156" y="0"/>
            <a:ext cx="4101733" cy="6858000"/>
            <a:chOff x="7925156" y="0"/>
            <a:chExt cx="4101733" cy="6858000"/>
          </a:xfrm>
        </p:grpSpPr>
        <p:sp>
          <p:nvSpPr>
            <p:cNvPr id="66" name="Oval 55">
              <a:extLst>
                <a:ext uri="{FF2B5EF4-FFF2-40B4-BE49-F238E27FC236}">
                  <a16:creationId xmlns:a16="http://schemas.microsoft.com/office/drawing/2014/main" id="{C69FCEC7-6269-4B25-AAE1-AA6C0DCD81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49195" y="497360"/>
              <a:ext cx="249483" cy="2494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Graphic 9">
              <a:extLst>
                <a:ext uri="{FF2B5EF4-FFF2-40B4-BE49-F238E27FC236}">
                  <a16:creationId xmlns:a16="http://schemas.microsoft.com/office/drawing/2014/main" id="{E50A55FF-BC85-47D2-A85E-67945C7EC8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9086126" y="3917237"/>
              <a:ext cx="2932666" cy="294885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Graphic 18">
              <a:extLst>
                <a:ext uri="{FF2B5EF4-FFF2-40B4-BE49-F238E27FC236}">
                  <a16:creationId xmlns:a16="http://schemas.microsoft.com/office/drawing/2014/main" id="{F1AF1ECD-2CCB-4774-BC8A-8E72F015F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25156" y="2754061"/>
              <a:ext cx="1365700" cy="2081398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Graphic 9">
              <a:extLst>
                <a:ext uri="{FF2B5EF4-FFF2-40B4-BE49-F238E27FC236}">
                  <a16:creationId xmlns:a16="http://schemas.microsoft.com/office/drawing/2014/main" id="{C2193CFB-4421-474E-86CA-4903032A91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078030" y="891480"/>
              <a:ext cx="2948859" cy="2948858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75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0244E304-62DA-4798-A3CB-47FF58D66A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63633" y="3793556"/>
              <a:ext cx="355343" cy="35534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508A1AE9-CE1C-4329-A733-64A32B2AB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078659" y="0"/>
              <a:ext cx="2779229" cy="817919"/>
            </a:xfrm>
            <a:custGeom>
              <a:avLst/>
              <a:gdLst>
                <a:gd name="connsiteX0" fmla="*/ 0 w 2779229"/>
                <a:gd name="connsiteY0" fmla="*/ 0 h 817919"/>
                <a:gd name="connsiteX1" fmla="*/ 2779229 w 2779229"/>
                <a:gd name="connsiteY1" fmla="*/ 0 h 817919"/>
                <a:gd name="connsiteX2" fmla="*/ 2755430 w 2779229"/>
                <a:gd name="connsiteY2" fmla="*/ 49404 h 817919"/>
                <a:gd name="connsiteX3" fmla="*/ 1464180 w 2779229"/>
                <a:gd name="connsiteY3" fmla="*/ 817919 h 817919"/>
                <a:gd name="connsiteX4" fmla="*/ 0 w 2779229"/>
                <a:gd name="connsiteY4" fmla="*/ 817919 h 817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9229" h="817919">
                  <a:moveTo>
                    <a:pt x="0" y="0"/>
                  </a:moveTo>
                  <a:lnTo>
                    <a:pt x="2779229" y="0"/>
                  </a:lnTo>
                  <a:lnTo>
                    <a:pt x="2755430" y="49404"/>
                  </a:lnTo>
                  <a:cubicBezTo>
                    <a:pt x="2506760" y="507168"/>
                    <a:pt x="2021765" y="817919"/>
                    <a:pt x="1464180" y="817919"/>
                  </a:cubicBezTo>
                  <a:lnTo>
                    <a:pt x="0" y="81791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3" name="Texture">
            <a:extLst>
              <a:ext uri="{FF2B5EF4-FFF2-40B4-BE49-F238E27FC236}">
                <a16:creationId xmlns:a16="http://schemas.microsoft.com/office/drawing/2014/main" id="{2E922E9E-A29B-4164-A634-B718A4336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AFB1B15-16AC-D299-9903-8CA858CAC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668050"/>
            <a:ext cx="6926826" cy="817920"/>
          </a:xfrm>
        </p:spPr>
        <p:txBody>
          <a:bodyPr>
            <a:normAutofit/>
          </a:bodyPr>
          <a:lstStyle/>
          <a:p>
            <a:r>
              <a:rPr lang="it-IT" dirty="0"/>
              <a:t>Normativa di riferimento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ADE112-4FF8-7B17-E665-0A1A8A281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9872"/>
            <a:ext cx="9404555" cy="4939418"/>
          </a:xfrm>
        </p:spPr>
        <p:txBody>
          <a:bodyPr>
            <a:normAutofit/>
          </a:bodyPr>
          <a:lstStyle/>
          <a:p>
            <a:r>
              <a:rPr lang="it-IT" sz="1200" dirty="0"/>
              <a:t>- Direttiva Ministeriale n. 16 del 5 febbraio 2007 - Linee di indirizzo generali ed azioni a livello nazionale per la prevenzione e la lotta al bullismo</a:t>
            </a:r>
          </a:p>
          <a:p>
            <a:r>
              <a:rPr lang="it-IT" sz="1200" dirty="0"/>
              <a:t>- Direttiva Ministeriale del 15 marzo 2007 - Linee di indirizzo utilizzo telefoni cellulari</a:t>
            </a:r>
          </a:p>
          <a:p>
            <a:r>
              <a:rPr lang="it-IT" sz="1200" dirty="0"/>
              <a:t>L. 107/2015: referente per la prevenzione e il contrasto di bullismo e cyberbullismo</a:t>
            </a:r>
          </a:p>
          <a:p>
            <a:r>
              <a:rPr lang="it-IT" sz="1200" dirty="0"/>
              <a:t>- LEGGE 29 maggio 2017, n. 71, Disposizioni a tutela dei minori per la prevenzione ed il contrasto del fenomeno del cyberbullismo.</a:t>
            </a:r>
          </a:p>
          <a:p>
            <a:r>
              <a:rPr lang="it-IT" sz="1200" dirty="0"/>
              <a:t>LEGGE 20 agosto 2019, n. 92 Introduzione dell'insegnamento scolastico dell'educazione civica, con Referente Legalità in ogni Istituzione Scolastica</a:t>
            </a:r>
          </a:p>
          <a:p>
            <a:endParaRPr lang="it-IT" sz="1200" dirty="0"/>
          </a:p>
          <a:p>
            <a:r>
              <a:rPr lang="it-IT" sz="1200" dirty="0"/>
              <a:t> Nota ministeriale prot. 1020 del 13 aprile 2022: Monitoraggio Piattaforma ELISA </a:t>
            </a:r>
            <a:r>
              <a:rPr lang="it-IT" sz="1200" dirty="0">
                <a:hlinkClick r:id="rId3"/>
              </a:rPr>
              <a:t>https://www.piattaformaelisa.it/elearning/</a:t>
            </a:r>
            <a:endParaRPr lang="it-IT" sz="1200" dirty="0"/>
          </a:p>
          <a:p>
            <a:r>
              <a:rPr lang="it-IT" sz="1200" dirty="0"/>
              <a:t>Circolare M.I.M. 19.12.2022, prot. n. 107190 Indicazioni sull'utilizzo dei telefoni cellulari e analoghi dispositivi elettronici in classe.</a:t>
            </a:r>
          </a:p>
          <a:p>
            <a:r>
              <a:rPr lang="it-IT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Regolamenti Istituti</a:t>
            </a:r>
          </a:p>
          <a:p>
            <a:endParaRPr lang="it-IT" sz="1200" dirty="0"/>
          </a:p>
          <a:p>
            <a:pPr>
              <a:spcAft>
                <a:spcPts val="800"/>
              </a:spcAft>
            </a:pPr>
            <a:r>
              <a:rPr lang="it-IT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Bando USR Toscana: Azioni vs bullismo e cyberbullismo, anche in rete -assegnazione di fondi da destinare alle istituzioni scolastiche o reti di scuole per progetti </a:t>
            </a:r>
            <a:r>
              <a:rPr lang="it-IT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it-IT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realizzazione di azioni volte a contrastare il fenomeno del cyberbullismo e a sensibilizzare all’uso consapevole della rete internet, educando le studentesse e gli studenti alla consapevolezza, trasversale alle diverse discipline curricolari, dei diritti e dei doveri connessi all'utilizzo delle tecnologie informatiche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980F3837-2AC1-955D-5F0D-72EA6E7F5F2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0627" r="33124"/>
          <a:stretch/>
        </p:blipFill>
        <p:spPr>
          <a:xfrm>
            <a:off x="9718975" y="881820"/>
            <a:ext cx="2317571" cy="2958517"/>
          </a:xfrm>
          <a:custGeom>
            <a:avLst/>
            <a:gdLst/>
            <a:ahLst/>
            <a:cxnLst/>
            <a:rect l="l" t="t" r="r" b="b"/>
            <a:pathLst>
              <a:path w="3646992" h="3646991">
                <a:moveTo>
                  <a:pt x="0" y="0"/>
                </a:moveTo>
                <a:lnTo>
                  <a:pt x="1820818" y="0"/>
                </a:lnTo>
                <a:cubicBezTo>
                  <a:pt x="2829397" y="0"/>
                  <a:pt x="3646992" y="817595"/>
                  <a:pt x="3646992" y="1826174"/>
                </a:cubicBezTo>
                <a:lnTo>
                  <a:pt x="3646992" y="3646991"/>
                </a:lnTo>
                <a:lnTo>
                  <a:pt x="1826174" y="3646991"/>
                </a:lnTo>
                <a:cubicBezTo>
                  <a:pt x="817595" y="3646991"/>
                  <a:pt x="0" y="2829396"/>
                  <a:pt x="0" y="182081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70968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12">
            <a:extLst>
              <a:ext uri="{FF2B5EF4-FFF2-40B4-BE49-F238E27FC236}">
                <a16:creationId xmlns:a16="http://schemas.microsoft.com/office/drawing/2014/main" id="{0F358BAA-9C8A-4E17-BAD8-32FD6FFEA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Color Fill">
            <a:extLst>
              <a:ext uri="{FF2B5EF4-FFF2-40B4-BE49-F238E27FC236}">
                <a16:creationId xmlns:a16="http://schemas.microsoft.com/office/drawing/2014/main" id="{4D6F41A4-BEE3-4935-9371-4ADEA67A2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0" name="Group 16">
            <a:extLst>
              <a:ext uri="{FF2B5EF4-FFF2-40B4-BE49-F238E27FC236}">
                <a16:creationId xmlns:a16="http://schemas.microsoft.com/office/drawing/2014/main" id="{7726F010-956A-40BC-8A1F-8002DC72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351566" y="0"/>
            <a:ext cx="3840434" cy="6858000"/>
            <a:chOff x="8351565" y="0"/>
            <a:chExt cx="3840434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386E468-0048-46C4-ADDD-FBE7A6AE9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60165" y="519204"/>
              <a:ext cx="474635" cy="4746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51" name="Freeform: Shape 18">
              <a:extLst>
                <a:ext uri="{FF2B5EF4-FFF2-40B4-BE49-F238E27FC236}">
                  <a16:creationId xmlns:a16="http://schemas.microsoft.com/office/drawing/2014/main" id="{C5B35ED4-0C31-4C8C-A45E-6A3EDEAB2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5871" y="0"/>
              <a:ext cx="2955657" cy="679194"/>
            </a:xfrm>
            <a:custGeom>
              <a:avLst/>
              <a:gdLst>
                <a:gd name="connsiteX0" fmla="*/ 0 w 2955657"/>
                <a:gd name="connsiteY0" fmla="*/ 0 h 679194"/>
                <a:gd name="connsiteX1" fmla="*/ 2955657 w 2955657"/>
                <a:gd name="connsiteY1" fmla="*/ 0 h 679194"/>
                <a:gd name="connsiteX2" fmla="*/ 2892839 w 2955657"/>
                <a:gd name="connsiteY2" fmla="*/ 84007 h 679194"/>
                <a:gd name="connsiteX3" fmla="*/ 1630760 w 2955657"/>
                <a:gd name="connsiteY3" fmla="*/ 679194 h 679194"/>
                <a:gd name="connsiteX4" fmla="*/ 0 w 2955657"/>
                <a:gd name="connsiteY4" fmla="*/ 679194 h 67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5657" h="679194">
                  <a:moveTo>
                    <a:pt x="0" y="0"/>
                  </a:moveTo>
                  <a:lnTo>
                    <a:pt x="2955657" y="0"/>
                  </a:lnTo>
                  <a:lnTo>
                    <a:pt x="2892839" y="84007"/>
                  </a:lnTo>
                  <a:cubicBezTo>
                    <a:pt x="2592855" y="447504"/>
                    <a:pt x="2138868" y="679194"/>
                    <a:pt x="1630760" y="679194"/>
                  </a:cubicBezTo>
                  <a:lnTo>
                    <a:pt x="0" y="67919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52" name="Freeform: Shape 19">
              <a:extLst>
                <a:ext uri="{FF2B5EF4-FFF2-40B4-BE49-F238E27FC236}">
                  <a16:creationId xmlns:a16="http://schemas.microsoft.com/office/drawing/2014/main" id="{B40A1EF3-FA93-48F4-9F82-BC0C796357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51565" y="4121414"/>
              <a:ext cx="3266317" cy="2736586"/>
            </a:xfrm>
            <a:custGeom>
              <a:avLst/>
              <a:gdLst>
                <a:gd name="connsiteX0" fmla="*/ 1635557 w 3266317"/>
                <a:gd name="connsiteY0" fmla="*/ 0 h 2736586"/>
                <a:gd name="connsiteX1" fmla="*/ 3266317 w 3266317"/>
                <a:gd name="connsiteY1" fmla="*/ 0 h 2736586"/>
                <a:gd name="connsiteX2" fmla="*/ 3266317 w 3266317"/>
                <a:gd name="connsiteY2" fmla="*/ 1630760 h 2736586"/>
                <a:gd name="connsiteX3" fmla="*/ 2892838 w 3266317"/>
                <a:gd name="connsiteY3" fmla="*/ 2671131 h 2736586"/>
                <a:gd name="connsiteX4" fmla="*/ 2833348 w 3266317"/>
                <a:gd name="connsiteY4" fmla="*/ 2736586 h 2736586"/>
                <a:gd name="connsiteX5" fmla="*/ 0 w 3266317"/>
                <a:gd name="connsiteY5" fmla="*/ 2736586 h 2736586"/>
                <a:gd name="connsiteX6" fmla="*/ 0 w 3266317"/>
                <a:gd name="connsiteY6" fmla="*/ 1635558 h 2736586"/>
                <a:gd name="connsiteX7" fmla="*/ 1635557 w 3266317"/>
                <a:gd name="connsiteY7" fmla="*/ 0 h 2736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66317" h="2736586">
                  <a:moveTo>
                    <a:pt x="1635557" y="0"/>
                  </a:moveTo>
                  <a:lnTo>
                    <a:pt x="3266317" y="0"/>
                  </a:lnTo>
                  <a:lnTo>
                    <a:pt x="3266317" y="1630760"/>
                  </a:lnTo>
                  <a:cubicBezTo>
                    <a:pt x="3266317" y="2025955"/>
                    <a:pt x="3126159" y="2388411"/>
                    <a:pt x="2892838" y="2671131"/>
                  </a:cubicBezTo>
                  <a:lnTo>
                    <a:pt x="2833348" y="2736586"/>
                  </a:lnTo>
                  <a:lnTo>
                    <a:pt x="0" y="2736586"/>
                  </a:lnTo>
                  <a:lnTo>
                    <a:pt x="0" y="1635558"/>
                  </a:lnTo>
                  <a:cubicBezTo>
                    <a:pt x="0" y="732255"/>
                    <a:pt x="732254" y="0"/>
                    <a:pt x="1635557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53" name="Freeform: Shape 20">
              <a:extLst>
                <a:ext uri="{FF2B5EF4-FFF2-40B4-BE49-F238E27FC236}">
                  <a16:creationId xmlns:a16="http://schemas.microsoft.com/office/drawing/2014/main" id="{A985F09D-6969-44D0-B04F-4EDE0FEDA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5674" y="3386384"/>
              <a:ext cx="436325" cy="1309674"/>
            </a:xfrm>
            <a:custGeom>
              <a:avLst/>
              <a:gdLst>
                <a:gd name="connsiteX0" fmla="*/ 470325 w 477612"/>
                <a:gd name="connsiteY0" fmla="*/ 0 h 1433600"/>
                <a:gd name="connsiteX1" fmla="*/ 475607 w 477612"/>
                <a:gd name="connsiteY1" fmla="*/ 3701 h 1433600"/>
                <a:gd name="connsiteX2" fmla="*/ 477612 w 477612"/>
                <a:gd name="connsiteY2" fmla="*/ 5160 h 1433600"/>
                <a:gd name="connsiteX3" fmla="*/ 477612 w 477612"/>
                <a:gd name="connsiteY3" fmla="*/ 1428441 h 1433600"/>
                <a:gd name="connsiteX4" fmla="*/ 475607 w 477612"/>
                <a:gd name="connsiteY4" fmla="*/ 1429900 h 1433600"/>
                <a:gd name="connsiteX5" fmla="*/ 470325 w 477612"/>
                <a:gd name="connsiteY5" fmla="*/ 1433600 h 1433600"/>
                <a:gd name="connsiteX6" fmla="*/ 0 w 477612"/>
                <a:gd name="connsiteY6" fmla="*/ 716800 h 1433600"/>
                <a:gd name="connsiteX7" fmla="*/ 470325 w 477612"/>
                <a:gd name="connsiteY7" fmla="*/ 0 h 14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7612" h="1433600">
                  <a:moveTo>
                    <a:pt x="470325" y="0"/>
                  </a:moveTo>
                  <a:cubicBezTo>
                    <a:pt x="470325" y="0"/>
                    <a:pt x="472162" y="1254"/>
                    <a:pt x="475607" y="3701"/>
                  </a:cubicBezTo>
                  <a:lnTo>
                    <a:pt x="477612" y="5160"/>
                  </a:lnTo>
                  <a:lnTo>
                    <a:pt x="477612" y="1428441"/>
                  </a:lnTo>
                  <a:lnTo>
                    <a:pt x="475607" y="1429900"/>
                  </a:lnTo>
                  <a:cubicBezTo>
                    <a:pt x="472162" y="1432347"/>
                    <a:pt x="470325" y="1433600"/>
                    <a:pt x="470325" y="1433600"/>
                  </a:cubicBezTo>
                  <a:cubicBezTo>
                    <a:pt x="470325" y="1433600"/>
                    <a:pt x="0" y="1112672"/>
                    <a:pt x="0" y="716800"/>
                  </a:cubicBezTo>
                  <a:cubicBezTo>
                    <a:pt x="0" y="320929"/>
                    <a:pt x="470325" y="0"/>
                    <a:pt x="470325" y="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20000"/>
                  <a:lumOff val="80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54" name="Graphic 9">
              <a:extLst>
                <a:ext uri="{FF2B5EF4-FFF2-40B4-BE49-F238E27FC236}">
                  <a16:creationId xmlns:a16="http://schemas.microsoft.com/office/drawing/2014/main" id="{003913A0-A3C0-4ED8-8920-318068FBC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5870" y="791588"/>
              <a:ext cx="3232012" cy="3232012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55" name="Texture">
            <a:extLst>
              <a:ext uri="{FF2B5EF4-FFF2-40B4-BE49-F238E27FC236}">
                <a16:creationId xmlns:a16="http://schemas.microsoft.com/office/drawing/2014/main" id="{7FE1D329-7CB2-4DF5-B0C0-36DD19EBC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6" name="Background Fill">
            <a:extLst>
              <a:ext uri="{FF2B5EF4-FFF2-40B4-BE49-F238E27FC236}">
                <a16:creationId xmlns:a16="http://schemas.microsoft.com/office/drawing/2014/main" id="{B6D694DB-A3FC-4F14-A225-17BEBA44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8" name="Immagine 7" descr="Immagine che contiene forniture per ufficio, strumento, penna, Strumento per ufficio">
            <a:extLst>
              <a:ext uri="{FF2B5EF4-FFF2-40B4-BE49-F238E27FC236}">
                <a16:creationId xmlns:a16="http://schemas.microsoft.com/office/drawing/2014/main" id="{C5A76244-D160-B76D-DA00-21B2EAA1B4E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6085" r="49471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4A88644E-42E7-C26C-BD99-E8AE4B766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686020"/>
            <a:ext cx="5323417" cy="27003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USR Toscana</a:t>
            </a:r>
            <a:br>
              <a:rPr lang="en-US" sz="5400" dirty="0">
                <a:solidFill>
                  <a:srgbClr val="FFFFFF"/>
                </a:solidFill>
              </a:rPr>
            </a:br>
            <a:r>
              <a:rPr lang="en-US" sz="2000" dirty="0" err="1">
                <a:solidFill>
                  <a:srgbClr val="FFFFFF"/>
                </a:solidFill>
              </a:rPr>
              <a:t>Corpo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Ispettivo</a:t>
            </a:r>
            <a:r>
              <a:rPr lang="en-US" sz="2000" dirty="0">
                <a:solidFill>
                  <a:srgbClr val="FFFFFF"/>
                </a:solidFill>
              </a:rPr>
              <a:t>- </a:t>
            </a:r>
            <a:r>
              <a:rPr lang="en-US" sz="2000" dirty="0" err="1">
                <a:solidFill>
                  <a:srgbClr val="FFFFFF"/>
                </a:solidFill>
              </a:rPr>
              <a:t>Dirigenti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Tecnici</a:t>
            </a: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5" name="Segnaposto contenuto 4" descr="Immagine che contiene elettronica, telefono, Telefono fisso, Telefonia&#10;&#10;Descrizione generata automaticamente">
            <a:extLst>
              <a:ext uri="{FF2B5EF4-FFF2-40B4-BE49-F238E27FC236}">
                <a16:creationId xmlns:a16="http://schemas.microsoft.com/office/drawing/2014/main" id="{76F50040-D52C-E3F2-CEA9-337FACA11D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>
            <a:alphaModFix amt="6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4507" r="6604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grpSp>
        <p:nvGrpSpPr>
          <p:cNvPr id="57" name="Group 27">
            <a:extLst>
              <a:ext uri="{FF2B5EF4-FFF2-40B4-BE49-F238E27FC236}">
                <a16:creationId xmlns:a16="http://schemas.microsoft.com/office/drawing/2014/main" id="{3D86E34F-2270-49B8-8B7B-C2D822123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58" name="Oval 28">
              <a:extLst>
                <a:ext uri="{FF2B5EF4-FFF2-40B4-BE49-F238E27FC236}">
                  <a16:creationId xmlns:a16="http://schemas.microsoft.com/office/drawing/2014/main" id="{A439F4B7-6EEC-41C0-B001-7D6C4A0C2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9" name="Graphic 9">
              <a:extLst>
                <a:ext uri="{FF2B5EF4-FFF2-40B4-BE49-F238E27FC236}">
                  <a16:creationId xmlns:a16="http://schemas.microsoft.com/office/drawing/2014/main" id="{E14CD058-E59D-4DA7-BA9B-693341E3F4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DC745CE-4E48-4025-91F2-FB4C1F9B0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9A4A6B6-E8D8-4BD3-86B4-F446E65C6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/>
            </a:p>
          </p:txBody>
        </p:sp>
        <p:sp>
          <p:nvSpPr>
            <p:cNvPr id="33" name="Graphic 9">
              <a:extLst>
                <a:ext uri="{FF2B5EF4-FFF2-40B4-BE49-F238E27FC236}">
                  <a16:creationId xmlns:a16="http://schemas.microsoft.com/office/drawing/2014/main" id="{A24B293B-7EEF-4715-9583-136F0C01E2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4" name="Graphic 9">
              <a:extLst>
                <a:ext uri="{FF2B5EF4-FFF2-40B4-BE49-F238E27FC236}">
                  <a16:creationId xmlns:a16="http://schemas.microsoft.com/office/drawing/2014/main" id="{7BF2B5E6-5A7A-4936-9132-2EB2FBDC0F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3" name="Rettangolo 2">
            <a:extLst>
              <a:ext uri="{FF2B5EF4-FFF2-40B4-BE49-F238E27FC236}">
                <a16:creationId xmlns:a16="http://schemas.microsoft.com/office/drawing/2014/main" id="{BFAC4395-301E-D257-4B67-3880991F38FC}"/>
              </a:ext>
            </a:extLst>
          </p:cNvPr>
          <p:cNvSpPr/>
          <p:nvPr/>
        </p:nvSpPr>
        <p:spPr>
          <a:xfrm>
            <a:off x="850471" y="6007509"/>
            <a:ext cx="4045994" cy="7177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marta.castagna@istruzione.it</a:t>
            </a:r>
          </a:p>
        </p:txBody>
      </p:sp>
    </p:spTree>
    <p:extLst>
      <p:ext uri="{BB962C8B-B14F-4D97-AF65-F5344CB8AC3E}">
        <p14:creationId xmlns:p14="http://schemas.microsoft.com/office/powerpoint/2010/main" val="2603112627"/>
      </p:ext>
    </p:extLst>
  </p:cSld>
  <p:clrMapOvr>
    <a:masterClrMapping/>
  </p:clrMapOvr>
</p:sld>
</file>

<file path=ppt/theme/theme1.xml><?xml version="1.0" encoding="utf-8"?>
<a:theme xmlns:a="http://schemas.openxmlformats.org/drawingml/2006/main" name="TropicVTI">
  <a:themeElements>
    <a:clrScheme name="AnalogousFromRegularSeedRightStep">
      <a:dk1>
        <a:srgbClr val="000000"/>
      </a:dk1>
      <a:lt1>
        <a:srgbClr val="FFFFFF"/>
      </a:lt1>
      <a:dk2>
        <a:srgbClr val="321C1C"/>
      </a:dk2>
      <a:lt2>
        <a:srgbClr val="F2F0F3"/>
      </a:lt2>
      <a:accent1>
        <a:srgbClr val="59B420"/>
      </a:accent1>
      <a:accent2>
        <a:srgbClr val="15BB1A"/>
      </a:accent2>
      <a:accent3>
        <a:srgbClr val="21B764"/>
      </a:accent3>
      <a:accent4>
        <a:srgbClr val="14B59F"/>
      </a:accent4>
      <a:accent5>
        <a:srgbClr val="22ADE4"/>
      </a:accent5>
      <a:accent6>
        <a:srgbClr val="1850D5"/>
      </a:accent6>
      <a:hlink>
        <a:srgbClr val="954BC3"/>
      </a:hlink>
      <a:folHlink>
        <a:srgbClr val="7F7F7F"/>
      </a:folHlink>
    </a:clrScheme>
    <a:fontScheme name="Tropic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opicVTI" id="{DE8751F2-0439-4D1D-A674-AFC241C9701D}" vid="{C41D9140-98E0-4A26-97C4-97FDCB8D6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572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Gill Sans Nova</vt:lpstr>
      <vt:lpstr>TropicVTI</vt:lpstr>
      <vt:lpstr>BULLISMO E CYBERBULLISMO CONOSCERNE LE DINAMICHE PER PREVENIRLI</vt:lpstr>
      <vt:lpstr> DIFFERENZE TRA BULLISMO E CYBERBULLISMO 1/2</vt:lpstr>
      <vt:lpstr>DIFFERENZE TRA BULLISMO E CYBERBULLISMO 2/2</vt:lpstr>
      <vt:lpstr>Normativa di riferimento</vt:lpstr>
      <vt:lpstr>USR Toscana Corpo Ispettivo- Dirigenti Tecnici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BULLISMO E CYBERBULLISMO CONOSCERNE LE DINAMICHE PER PREVENIRLI</dc:title>
  <dc:creator>Marta Castagna</dc:creator>
  <cp:lastModifiedBy>Marta Castagna</cp:lastModifiedBy>
  <cp:revision>3</cp:revision>
  <dcterms:created xsi:type="dcterms:W3CDTF">2023-10-15T18:01:11Z</dcterms:created>
  <dcterms:modified xsi:type="dcterms:W3CDTF">2023-10-19T05:16:30Z</dcterms:modified>
</cp:coreProperties>
</file>