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77" r:id="rId3"/>
    <p:sldId id="276" r:id="rId4"/>
    <p:sldId id="285" r:id="rId5"/>
    <p:sldId id="287" r:id="rId6"/>
    <p:sldId id="286" r:id="rId7"/>
    <p:sldId id="278" r:id="rId8"/>
    <p:sldId id="300" r:id="rId9"/>
    <p:sldId id="290" r:id="rId10"/>
    <p:sldId id="291" r:id="rId11"/>
    <p:sldId id="279" r:id="rId12"/>
    <p:sldId id="293" r:id="rId13"/>
    <p:sldId id="294" r:id="rId14"/>
    <p:sldId id="295" r:id="rId15"/>
    <p:sldId id="280" r:id="rId16"/>
    <p:sldId id="299" r:id="rId17"/>
    <p:sldId id="292" r:id="rId18"/>
    <p:sldId id="297" r:id="rId19"/>
    <p:sldId id="281" r:id="rId20"/>
    <p:sldId id="283" r:id="rId21"/>
    <p:sldId id="298" r:id="rId22"/>
    <p:sldId id="275" r:id="rId2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F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snapToObjects="1">
      <p:cViewPr varScale="1">
        <p:scale>
          <a:sx n="115" d="100"/>
          <a:sy n="115" d="100"/>
        </p:scale>
        <p:origin x="154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DFA1-C4D7-4355-A035-4306F572169E}" type="datetimeFigureOut">
              <a:rPr lang="it-IT" smtClean="0"/>
              <a:t>07/04/22</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2335E8-5577-4A07-937F-065D8E7AE9B6}" type="slidenum">
              <a:rPr lang="it-IT" smtClean="0"/>
              <a:t>‹N›</a:t>
            </a:fld>
            <a:endParaRPr 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D975E2-7608-48D3-A426-CA0669DB7C4B}" type="datetimeFigureOut">
              <a:rPr lang="it-IT" smtClean="0"/>
              <a:t>07/04/22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1B35F7-8EF0-4E9D-AEFF-8BE8753C0005}"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egnaposto piè di pagina 4"/>
          <p:cNvSpPr>
            <a:spLocks noGrp="1"/>
          </p:cNvSpPr>
          <p:nvPr>
            <p:ph type="ftr" sz="quarter" idx="11"/>
          </p:nvPr>
        </p:nvSpPr>
        <p:spPr>
          <a:xfrm>
            <a:off x="193964" y="6356349"/>
            <a:ext cx="7834184" cy="365125"/>
          </a:xfrm>
          <a:prstGeom prst="rect">
            <a:avLst/>
          </a:prstGeom>
        </p:spPr>
        <p:txBody>
          <a:bodyPr/>
          <a:lstStyle>
            <a:lvl1pPr>
              <a:defRPr sz="1050"/>
            </a:lvl1pPr>
          </a:lstStyle>
          <a:p>
            <a:r>
              <a:rPr lang="it-IT" b="1" spc="-50">
                <a:solidFill>
                  <a:srgbClr val="000000"/>
                </a:solidFill>
                <a:latin typeface="Biancoenero Regular" pitchFamily="34" charset="0"/>
                <a:ea typeface="MS Mincho" panose="02020609040205080304" pitchFamily="49" charset="-128"/>
                <a:cs typeface="BiancoeneroBold" pitchFamily="50" charset="0"/>
              </a:rPr>
              <a:t>Associazione Italiana Dislessia - comunicazione@aiditalia.org - www.aiditalia.org </a:t>
            </a:r>
            <a:endParaRPr lang="it-IT" sz="1000" dirty="0"/>
          </a:p>
        </p:txBody>
      </p:sp>
      <p:sp>
        <p:nvSpPr>
          <p:cNvPr id="16" name="CasellaDiTesto 15"/>
          <p:cNvSpPr txBox="1"/>
          <p:nvPr userDrawn="1"/>
        </p:nvSpPr>
        <p:spPr>
          <a:xfrm>
            <a:off x="554182" y="5472545"/>
            <a:ext cx="7758545" cy="369332"/>
          </a:xfrm>
          <a:prstGeom prst="rect">
            <a:avLst/>
          </a:prstGeom>
          <a:noFill/>
        </p:spPr>
        <p:txBody>
          <a:bodyPr wrap="square" rtlCol="0">
            <a:spAutoFit/>
          </a:bodyPr>
          <a:lstStyle/>
          <a:p>
            <a:endParaRPr lang="it-IT" dirty="0"/>
          </a:p>
        </p:txBody>
      </p:sp>
    </p:spTree>
    <p:extLst>
      <p:ext uri="{BB962C8B-B14F-4D97-AF65-F5344CB8AC3E}">
        <p14:creationId xmlns:p14="http://schemas.microsoft.com/office/powerpoint/2010/main" val="18582735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968759"/>
      </p:ext>
    </p:extLst>
  </p:cSld>
  <p:clrMap bg1="lt1" tx1="dk1" bg2="lt2" tx2="dk2" accent1="accent1" accent2="accent2" accent3="accent3" accent4="accent4" accent5="accent5" accent6="accent6" hlink="hlink" folHlink="folHlink"/>
  <p:sldLayoutIdLst>
    <p:sldLayoutId id="2147483649"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italia.org/" TargetMode="Externa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aiditalia.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copertin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olo 1"/>
          <p:cNvSpPr txBox="1">
            <a:spLocks/>
          </p:cNvSpPr>
          <p:nvPr/>
        </p:nvSpPr>
        <p:spPr>
          <a:xfrm>
            <a:off x="423949" y="2250326"/>
            <a:ext cx="5644342" cy="2109801"/>
          </a:xfrm>
          <a:prstGeom prst="rect">
            <a:avLst/>
          </a:prstGeom>
        </p:spPr>
        <p:txBody>
          <a:bodyPr anchor="t">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it-IT" sz="3300" b="1" dirty="0">
                <a:solidFill>
                  <a:srgbClr val="1D7F35"/>
                </a:solidFill>
                <a:latin typeface="Biancoenero Bold"/>
                <a:cs typeface="Biancoenero Bold"/>
              </a:rPr>
              <a:t>DSM 5 e DSA</a:t>
            </a:r>
          </a:p>
          <a:p>
            <a:pPr algn="l">
              <a:spcBef>
                <a:spcPts val="600"/>
              </a:spcBef>
            </a:pPr>
            <a:r>
              <a:rPr lang="it-IT" sz="3300" b="1" dirty="0">
                <a:solidFill>
                  <a:srgbClr val="1D7F35"/>
                </a:solidFill>
                <a:latin typeface="Biancoenero Bold"/>
                <a:cs typeface="Biancoenero Bold"/>
              </a:rPr>
              <a:t>Dall’approccio </a:t>
            </a:r>
            <a:r>
              <a:rPr lang="it-IT" sz="3300" b="1" dirty="0" err="1">
                <a:solidFill>
                  <a:srgbClr val="1D7F35"/>
                </a:solidFill>
                <a:latin typeface="Biancoenero Bold"/>
                <a:cs typeface="Biancoenero Bold"/>
              </a:rPr>
              <a:t>multiassiale</a:t>
            </a:r>
            <a:r>
              <a:rPr lang="it-IT" sz="3300" b="1" dirty="0">
                <a:solidFill>
                  <a:srgbClr val="1D7F35"/>
                </a:solidFill>
                <a:latin typeface="Biancoenero Bold"/>
                <a:cs typeface="Biancoenero Bold"/>
              </a:rPr>
              <a:t> a quello dimensionale</a:t>
            </a:r>
          </a:p>
          <a:p>
            <a:pPr algn="l">
              <a:spcBef>
                <a:spcPts val="600"/>
              </a:spcBef>
            </a:pPr>
            <a:endParaRPr lang="it-IT" sz="3300" b="1" dirty="0">
              <a:solidFill>
                <a:srgbClr val="1D7F35"/>
              </a:solidFill>
              <a:latin typeface="Biancoenero Bold"/>
              <a:cs typeface="Biancoenero Bold"/>
            </a:endParaRPr>
          </a:p>
          <a:p>
            <a:pPr algn="l">
              <a:spcBef>
                <a:spcPts val="600"/>
              </a:spcBef>
            </a:pPr>
            <a:r>
              <a:rPr lang="it-IT" sz="2700" b="1" dirty="0">
                <a:solidFill>
                  <a:srgbClr val="1D7F35"/>
                </a:solidFill>
                <a:latin typeface="Biancoenero Bold"/>
                <a:cs typeface="Biancoenero Bold"/>
              </a:rPr>
              <a:t>Dr. Andrea Novelli</a:t>
            </a:r>
          </a:p>
        </p:txBody>
      </p:sp>
      <p:sp>
        <p:nvSpPr>
          <p:cNvPr id="2" name="CasellaDiTesto 1">
            <a:extLst>
              <a:ext uri="{FF2B5EF4-FFF2-40B4-BE49-F238E27FC236}">
                <a16:creationId xmlns:a16="http://schemas.microsoft.com/office/drawing/2014/main" id="{C730C84A-A715-E443-BF6C-39DBF05DFC27}"/>
              </a:ext>
            </a:extLst>
          </p:cNvPr>
          <p:cNvSpPr txBox="1"/>
          <p:nvPr/>
        </p:nvSpPr>
        <p:spPr>
          <a:xfrm>
            <a:off x="557561" y="4716967"/>
            <a:ext cx="3836019" cy="923330"/>
          </a:xfrm>
          <a:prstGeom prst="rect">
            <a:avLst/>
          </a:prstGeom>
          <a:noFill/>
        </p:spPr>
        <p:txBody>
          <a:bodyPr wrap="square" rtlCol="0">
            <a:spAutoFit/>
          </a:bodyPr>
          <a:lstStyle/>
          <a:p>
            <a:r>
              <a:rPr lang="it-IT" b="1" cap="small" dirty="0">
                <a:solidFill>
                  <a:schemeClr val="accent2"/>
                </a:solidFill>
              </a:rPr>
              <a:t>Martedì 12 aprile 2022 </a:t>
            </a:r>
          </a:p>
          <a:p>
            <a:endParaRPr lang="it-IT" b="1" cap="small" dirty="0">
              <a:solidFill>
                <a:schemeClr val="accent2"/>
              </a:solidFill>
            </a:endParaRPr>
          </a:p>
          <a:p>
            <a:r>
              <a:rPr lang="it-IT" b="1" cap="small" dirty="0">
                <a:solidFill>
                  <a:schemeClr val="accent2"/>
                </a:solidFill>
              </a:rPr>
              <a:t>BES: un diamante da scoprire</a:t>
            </a:r>
          </a:p>
        </p:txBody>
      </p:sp>
    </p:spTree>
    <p:extLst>
      <p:ext uri="{BB962C8B-B14F-4D97-AF65-F5344CB8AC3E}">
        <p14:creationId xmlns:p14="http://schemas.microsoft.com/office/powerpoint/2010/main" val="2417905823"/>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id="{3B616B8F-80D7-8948-9693-09C047A1E545}"/>
              </a:ext>
            </a:extLst>
          </p:cNvPr>
          <p:cNvSpPr>
            <a:spLocks noGrp="1"/>
          </p:cNvSpPr>
          <p:nvPr>
            <p:ph type="subTitle" idx="1"/>
          </p:nvPr>
        </p:nvSpPr>
        <p:spPr>
          <a:xfrm>
            <a:off x="587828" y="1676400"/>
            <a:ext cx="7938198" cy="1752600"/>
          </a:xfrm>
        </p:spPr>
        <p:txBody>
          <a:bodyPr/>
          <a:lstStyle/>
          <a:p>
            <a:pPr algn="just"/>
            <a:r>
              <a:rPr lang="it-IT" sz="2000" dirty="0">
                <a:solidFill>
                  <a:srgbClr val="1D7F35"/>
                </a:solidFill>
                <a:latin typeface="Biancoenero Regular" panose="020B0503020000020003" pitchFamily="34" charset="0"/>
                <a:ea typeface="Times New Roman" panose="02020603050405020304" pitchFamily="18" charset="0"/>
              </a:rPr>
              <a:t>2 - </a:t>
            </a:r>
            <a:r>
              <a:rPr lang="it-IT" sz="2400" dirty="0">
                <a:solidFill>
                  <a:srgbClr val="1D7F35"/>
                </a:solidFill>
                <a:latin typeface="Biancoenero Regular" panose="020B0503020000020003" pitchFamily="34" charset="0"/>
                <a:ea typeface="Times New Roman" panose="02020603050405020304" pitchFamily="18" charset="0"/>
              </a:rPr>
              <a:t>Un'altra caratteristica diagnostica chiave che rappresenta un cambiamento tra le due edizioni è il riconoscimento che </a:t>
            </a:r>
            <a:r>
              <a:rPr lang="it-IT" sz="2400" b="1" dirty="0">
                <a:solidFill>
                  <a:srgbClr val="1D7F35"/>
                </a:solidFill>
                <a:latin typeface="Biancoenero Regular" panose="020B0503020000020003" pitchFamily="34" charset="0"/>
                <a:ea typeface="Times New Roman" panose="02020603050405020304" pitchFamily="18" charset="0"/>
              </a:rPr>
              <a:t>i disturbi dell'apprendimento sono casi specifici di una singola diagnosi generale (</a:t>
            </a:r>
            <a:r>
              <a:rPr lang="it-IT" sz="2400" b="1" u="sng" dirty="0">
                <a:solidFill>
                  <a:srgbClr val="1D7F35"/>
                </a:solidFill>
                <a:latin typeface="Biancoenero Regular" panose="020B0503020000020003" pitchFamily="34" charset="0"/>
                <a:ea typeface="Times New Roman" panose="02020603050405020304" pitchFamily="18" charset="0"/>
              </a:rPr>
              <a:t>sistema</a:t>
            </a:r>
            <a:r>
              <a:rPr lang="it-IT" sz="2400" b="1" dirty="0">
                <a:solidFill>
                  <a:srgbClr val="1D7F35"/>
                </a:solidFill>
                <a:latin typeface="Biancoenero Regular" panose="020B0503020000020003" pitchFamily="34" charset="0"/>
                <a:ea typeface="Times New Roman" panose="02020603050405020304" pitchFamily="18" charset="0"/>
              </a:rPr>
              <a:t> </a:t>
            </a:r>
            <a:r>
              <a:rPr lang="it-IT" sz="2400" b="1" u="sng" dirty="0">
                <a:solidFill>
                  <a:srgbClr val="1D7F35"/>
                </a:solidFill>
                <a:latin typeface="Biancoenero Regular" panose="020B0503020000020003" pitchFamily="34" charset="0"/>
                <a:ea typeface="Times New Roman" panose="02020603050405020304" pitchFamily="18" charset="0"/>
              </a:rPr>
              <a:t>dimensionale</a:t>
            </a:r>
            <a:r>
              <a:rPr lang="it-IT" sz="2400" dirty="0">
                <a:solidFill>
                  <a:srgbClr val="1D7F35"/>
                </a:solidFill>
                <a:latin typeface="Biancoenero Regular" panose="020B0503020000020003" pitchFamily="34" charset="0"/>
                <a:ea typeface="Times New Roman" panose="02020603050405020304" pitchFamily="18" charset="0"/>
              </a:rPr>
              <a:t>). Mentre il </a:t>
            </a:r>
            <a:r>
              <a:rPr lang="it-IT" sz="2400" i="1" dirty="0">
                <a:solidFill>
                  <a:srgbClr val="1D7F35"/>
                </a:solidFill>
                <a:latin typeface="Biancoenero Regular" panose="020B0503020000020003" pitchFamily="34" charset="0"/>
                <a:ea typeface="Times New Roman" panose="02020603050405020304" pitchFamily="18" charset="0"/>
              </a:rPr>
              <a:t>DSM-IV-TR </a:t>
            </a:r>
            <a:r>
              <a:rPr lang="it-IT" sz="2400" dirty="0">
                <a:solidFill>
                  <a:srgbClr val="1D7F35"/>
                </a:solidFill>
                <a:latin typeface="Biancoenero Regular" panose="020B0503020000020003" pitchFamily="34" charset="0"/>
                <a:ea typeface="Times New Roman" panose="02020603050405020304" pitchFamily="18" charset="0"/>
              </a:rPr>
              <a:t> includeva quattro disturbi separati, l'attuale  </a:t>
            </a:r>
            <a:r>
              <a:rPr lang="it-IT" sz="2400" i="1" dirty="0">
                <a:solidFill>
                  <a:srgbClr val="1D7F35"/>
                </a:solidFill>
                <a:latin typeface="Biancoenero Regular" panose="020B0503020000020003" pitchFamily="34" charset="0"/>
                <a:ea typeface="Times New Roman" panose="02020603050405020304" pitchFamily="18" charset="0"/>
              </a:rPr>
              <a:t>DSM-5 </a:t>
            </a:r>
            <a:r>
              <a:rPr lang="it-IT" sz="2400" dirty="0">
                <a:solidFill>
                  <a:srgbClr val="1D7F35"/>
                </a:solidFill>
                <a:latin typeface="Biancoenero Regular" panose="020B0503020000020003" pitchFamily="34" charset="0"/>
                <a:ea typeface="Times New Roman" panose="02020603050405020304" pitchFamily="18" charset="0"/>
              </a:rPr>
              <a:t> utilizza una singola diagnosi di disturbo specifico dell'apprendimento con </a:t>
            </a:r>
            <a:r>
              <a:rPr lang="it-IT" sz="2400" dirty="0" err="1">
                <a:solidFill>
                  <a:srgbClr val="1D7F35"/>
                </a:solidFill>
                <a:latin typeface="Biancoenero Regular" panose="020B0503020000020003" pitchFamily="34" charset="0"/>
                <a:ea typeface="Times New Roman" panose="02020603050405020304" pitchFamily="18" charset="0"/>
              </a:rPr>
              <a:t>specificatori</a:t>
            </a:r>
            <a:r>
              <a:rPr lang="it-IT" sz="2400" dirty="0">
                <a:solidFill>
                  <a:srgbClr val="1D7F35"/>
                </a:solidFill>
                <a:latin typeface="Biancoenero Regular" panose="020B0503020000020003" pitchFamily="34" charset="0"/>
                <a:ea typeface="Times New Roman" panose="02020603050405020304" pitchFamily="18" charset="0"/>
              </a:rPr>
              <a:t> che indicano il dominio accademico e le competenze specifiche che ne sono influenzate</a:t>
            </a:r>
            <a:endParaRPr lang="it-IT" sz="2400" dirty="0">
              <a:solidFill>
                <a:srgbClr val="1D7F35"/>
              </a:solidFill>
              <a:latin typeface="Biancoenero Regular" panose="020B0503020000020003" pitchFamily="34" charset="0"/>
            </a:endParaRPr>
          </a:p>
        </p:txBody>
      </p:sp>
      <p:sp>
        <p:nvSpPr>
          <p:cNvPr id="3" name="Segnaposto piè di pagina 2">
            <a:extLst>
              <a:ext uri="{FF2B5EF4-FFF2-40B4-BE49-F238E27FC236}">
                <a16:creationId xmlns:a16="http://schemas.microsoft.com/office/drawing/2014/main" id="{32484612-28E7-5646-A748-3500F72ADEEA}"/>
              </a:ext>
            </a:extLst>
          </p:cNvPr>
          <p:cNvSpPr>
            <a:spLocks noGrp="1"/>
          </p:cNvSpPr>
          <p:nvPr>
            <p:ph type="ftr" sz="quarter" idx="11"/>
          </p:nvPr>
        </p:nvSpPr>
        <p:spPr/>
        <p:txBody>
          <a:bodyPr/>
          <a:lstStyle/>
          <a:p>
            <a:r>
              <a:rPr lang="it-IT" b="1" spc="-50">
                <a:solidFill>
                  <a:srgbClr val="000000"/>
                </a:solidFill>
                <a:latin typeface="Biancoenero Regular" pitchFamily="34" charset="0"/>
                <a:ea typeface="MS Mincho" panose="02020609040205080304" pitchFamily="49" charset="-128"/>
                <a:cs typeface="BiancoeneroBold" pitchFamily="50" charset="0"/>
              </a:rPr>
              <a:t>Associazione Italiana Dislessia - comunicazione@aiditalia.org - www.aiditalia.org </a:t>
            </a:r>
            <a:endParaRPr lang="it-IT" sz="1000" dirty="0"/>
          </a:p>
        </p:txBody>
      </p:sp>
      <p:sp>
        <p:nvSpPr>
          <p:cNvPr id="4" name="CasellaDiTesto 3">
            <a:extLst>
              <a:ext uri="{FF2B5EF4-FFF2-40B4-BE49-F238E27FC236}">
                <a16:creationId xmlns:a16="http://schemas.microsoft.com/office/drawing/2014/main" id="{4718B5B5-03B1-D142-9608-43C65F127ADB}"/>
              </a:ext>
            </a:extLst>
          </p:cNvPr>
          <p:cNvSpPr txBox="1"/>
          <p:nvPr/>
        </p:nvSpPr>
        <p:spPr>
          <a:xfrm>
            <a:off x="361741" y="757033"/>
            <a:ext cx="8390373" cy="523220"/>
          </a:xfrm>
          <a:prstGeom prst="rect">
            <a:avLst/>
          </a:prstGeom>
          <a:noFill/>
        </p:spPr>
        <p:txBody>
          <a:bodyPr wrap="square">
            <a:spAutoFit/>
          </a:bodyPr>
          <a:lstStyle/>
          <a:p>
            <a:r>
              <a:rPr lang="it-IT" sz="2800" b="1" dirty="0">
                <a:solidFill>
                  <a:srgbClr val="1D7F35"/>
                </a:solidFill>
                <a:latin typeface="Biancoenero Regular" panose="020B0503020000020003" pitchFamily="34" charset="0"/>
              </a:rPr>
              <a:t>Cambiamenti principali dal DSM IV - TR</a:t>
            </a:r>
          </a:p>
        </p:txBody>
      </p:sp>
    </p:spTree>
    <p:extLst>
      <p:ext uri="{BB962C8B-B14F-4D97-AF65-F5344CB8AC3E}">
        <p14:creationId xmlns:p14="http://schemas.microsoft.com/office/powerpoint/2010/main" val="1244679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8634D068-D038-5C40-9707-428BCBAAD7F7}"/>
              </a:ext>
            </a:extLst>
          </p:cNvPr>
          <p:cNvSpPr>
            <a:spLocks noGrp="1"/>
          </p:cNvSpPr>
          <p:nvPr>
            <p:ph type="ftr" sz="quarter" idx="11"/>
          </p:nvPr>
        </p:nvSpPr>
        <p:spPr/>
        <p:txBody>
          <a:bodyPr/>
          <a:lstStyle/>
          <a:p>
            <a:r>
              <a:rPr lang="it-IT" b="1" spc="-50">
                <a:solidFill>
                  <a:srgbClr val="000000"/>
                </a:solidFill>
                <a:latin typeface="Biancoenero Regular" pitchFamily="34" charset="0"/>
                <a:ea typeface="MS Mincho" panose="02020609040205080304" pitchFamily="49" charset="-128"/>
                <a:cs typeface="BiancoeneroBold" pitchFamily="50" charset="0"/>
              </a:rPr>
              <a:t>Associazione Italiana Dislessia - comunicazione@aiditalia.org - www.aiditalia.org </a:t>
            </a:r>
            <a:endParaRPr lang="it-IT" sz="1000" dirty="0"/>
          </a:p>
        </p:txBody>
      </p:sp>
      <p:sp>
        <p:nvSpPr>
          <p:cNvPr id="5" name="CasellaDiTesto 4">
            <a:extLst>
              <a:ext uri="{FF2B5EF4-FFF2-40B4-BE49-F238E27FC236}">
                <a16:creationId xmlns:a16="http://schemas.microsoft.com/office/drawing/2014/main" id="{F3C99A6A-A6BD-7D41-B002-AB6D9F9FB6B2}"/>
              </a:ext>
            </a:extLst>
          </p:cNvPr>
          <p:cNvSpPr txBox="1"/>
          <p:nvPr/>
        </p:nvSpPr>
        <p:spPr>
          <a:xfrm>
            <a:off x="768699" y="1351508"/>
            <a:ext cx="7666892" cy="4154984"/>
          </a:xfrm>
          <a:prstGeom prst="rect">
            <a:avLst/>
          </a:prstGeom>
          <a:noFill/>
        </p:spPr>
        <p:txBody>
          <a:bodyPr wrap="square">
            <a:spAutoFit/>
          </a:bodyPr>
          <a:lstStyle/>
          <a:p>
            <a:r>
              <a:rPr lang="it-IT" sz="2400" dirty="0">
                <a:solidFill>
                  <a:srgbClr val="1D7F35"/>
                </a:solidFill>
                <a:effectLst/>
                <a:latin typeface="Biancoenero Regular" panose="020B0503020000020003" pitchFamily="34" charset="0"/>
                <a:ea typeface="Times New Roman" panose="02020603050405020304" pitchFamily="18" charset="0"/>
              </a:rPr>
              <a:t>Inoltre, poiché i disturbi dell'apprendimento sono ora definiti come "specifici", non esiste più un criterio di "Non altrimenti specificato", perché questa diagnosi era essenzialmente riservata agli gli individui che non soddisfacevano i criteri diagnostici per </a:t>
            </a:r>
            <a:r>
              <a:rPr lang="it-IT" sz="2400" dirty="0">
                <a:solidFill>
                  <a:srgbClr val="1D7F35"/>
                </a:solidFill>
                <a:latin typeface="Biancoenero Regular" panose="020B0503020000020003" pitchFamily="34" charset="0"/>
                <a:ea typeface="Times New Roman" panose="02020603050405020304" pitchFamily="18" charset="0"/>
              </a:rPr>
              <a:t>i vecchi</a:t>
            </a:r>
            <a:r>
              <a:rPr lang="it-IT" sz="2400" dirty="0">
                <a:solidFill>
                  <a:srgbClr val="1D7F35"/>
                </a:solidFill>
                <a:effectLst/>
                <a:latin typeface="Biancoenero Regular" panose="020B0503020000020003" pitchFamily="34" charset="0"/>
                <a:ea typeface="Times New Roman" panose="02020603050405020304" pitchFamily="18" charset="0"/>
              </a:rPr>
              <a:t> tre disturbi dell'apprendimento (</a:t>
            </a:r>
            <a:r>
              <a:rPr lang="it-IT" sz="2400" dirty="0" err="1">
                <a:solidFill>
                  <a:srgbClr val="1D7F35"/>
                </a:solidFill>
                <a:effectLst/>
                <a:latin typeface="Biancoenero Regular" panose="020B0503020000020003" pitchFamily="34" charset="0"/>
                <a:ea typeface="Times New Roman" panose="02020603050405020304" pitchFamily="18" charset="0"/>
              </a:rPr>
              <a:t>Fauman</a:t>
            </a:r>
            <a:r>
              <a:rPr lang="it-IT" sz="2400" dirty="0">
                <a:solidFill>
                  <a:srgbClr val="1D7F35"/>
                </a:solidFill>
                <a:effectLst/>
                <a:latin typeface="Biancoenero Regular" panose="020B0503020000020003" pitchFamily="34" charset="0"/>
                <a:ea typeface="Times New Roman" panose="02020603050405020304" pitchFamily="18" charset="0"/>
              </a:rPr>
              <a:t>, 2002), incluso avere problemi di apprendimento generali in tutte e tre le aree accademiche (cioè lettura,  espressione scritta e matematica). </a:t>
            </a:r>
          </a:p>
        </p:txBody>
      </p:sp>
      <p:sp>
        <p:nvSpPr>
          <p:cNvPr id="7" name="CasellaDiTesto 6">
            <a:extLst>
              <a:ext uri="{FF2B5EF4-FFF2-40B4-BE49-F238E27FC236}">
                <a16:creationId xmlns:a16="http://schemas.microsoft.com/office/drawing/2014/main" id="{413112FB-BE10-B14D-924D-B2CFB71506CE}"/>
              </a:ext>
            </a:extLst>
          </p:cNvPr>
          <p:cNvSpPr txBox="1"/>
          <p:nvPr/>
        </p:nvSpPr>
        <p:spPr>
          <a:xfrm>
            <a:off x="442127" y="736936"/>
            <a:ext cx="8320036" cy="523220"/>
          </a:xfrm>
          <a:prstGeom prst="rect">
            <a:avLst/>
          </a:prstGeom>
          <a:noFill/>
        </p:spPr>
        <p:txBody>
          <a:bodyPr wrap="square">
            <a:spAutoFit/>
          </a:bodyPr>
          <a:lstStyle/>
          <a:p>
            <a:r>
              <a:rPr lang="it-IT" sz="2800" b="1" dirty="0">
                <a:solidFill>
                  <a:srgbClr val="1D7F35"/>
                </a:solidFill>
                <a:latin typeface="Biancoenero Regular" panose="020B0503020000020003" pitchFamily="34" charset="0"/>
              </a:rPr>
              <a:t>Cambiamenti principali dal DSM IV - TR</a:t>
            </a:r>
          </a:p>
        </p:txBody>
      </p:sp>
    </p:spTree>
    <p:extLst>
      <p:ext uri="{BB962C8B-B14F-4D97-AF65-F5344CB8AC3E}">
        <p14:creationId xmlns:p14="http://schemas.microsoft.com/office/powerpoint/2010/main" val="1258521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id="{BE1BAA8D-E143-E643-AC06-94E96AB4450C}"/>
              </a:ext>
            </a:extLst>
          </p:cNvPr>
          <p:cNvSpPr>
            <a:spLocks noGrp="1"/>
          </p:cNvSpPr>
          <p:nvPr>
            <p:ph type="subTitle" idx="1"/>
          </p:nvPr>
        </p:nvSpPr>
        <p:spPr>
          <a:xfrm>
            <a:off x="485048" y="1253532"/>
            <a:ext cx="8229600" cy="1752600"/>
          </a:xfrm>
        </p:spPr>
        <p:txBody>
          <a:bodyPr/>
          <a:lstStyle/>
          <a:p>
            <a:pPr algn="just"/>
            <a:r>
              <a:rPr lang="it-IT" sz="2000" dirty="0">
                <a:solidFill>
                  <a:srgbClr val="1D7F35"/>
                </a:solidFill>
                <a:latin typeface="Biancoenero Regular" panose="020B0503020000020003" pitchFamily="34" charset="0"/>
                <a:ea typeface="Calibri" panose="020F0502020204030204" pitchFamily="34" charset="0"/>
                <a:cs typeface="Times New Roman" panose="02020603050405020304" pitchFamily="18" charset="0"/>
              </a:rPr>
              <a:t>Tale cambiamento richiederà una valutazione completa delle competenze accademiche oltre che i soli test clinici.</a:t>
            </a:r>
          </a:p>
          <a:p>
            <a:pPr algn="just"/>
            <a:r>
              <a:rPr lang="it-IT" sz="2000" dirty="0">
                <a:solidFill>
                  <a:srgbClr val="1D7F35"/>
                </a:solidFill>
                <a:latin typeface="Biancoenero Regular" panose="020B0503020000020003" pitchFamily="34" charset="0"/>
                <a:ea typeface="Calibri" panose="020F0502020204030204" pitchFamily="34" charset="0"/>
                <a:cs typeface="Times New Roman" panose="02020603050405020304" pitchFamily="18" charset="0"/>
              </a:rPr>
              <a:t>Gli </a:t>
            </a:r>
            <a:r>
              <a:rPr lang="it-IT" sz="2000" dirty="0" err="1">
                <a:solidFill>
                  <a:srgbClr val="1D7F35"/>
                </a:solidFill>
                <a:latin typeface="Biancoenero Regular" panose="020B0503020000020003" pitchFamily="34" charset="0"/>
                <a:ea typeface="Calibri" panose="020F0502020204030204" pitchFamily="34" charset="0"/>
                <a:cs typeface="Times New Roman" panose="02020603050405020304" pitchFamily="18" charset="0"/>
              </a:rPr>
              <a:t>specificatori</a:t>
            </a:r>
            <a:r>
              <a:rPr lang="it-IT" sz="2000" dirty="0">
                <a:solidFill>
                  <a:srgbClr val="1D7F35"/>
                </a:solidFill>
                <a:latin typeface="Biancoenero Regular" panose="020B0503020000020003" pitchFamily="34" charset="0"/>
                <a:ea typeface="Calibri" panose="020F0502020204030204" pitchFamily="34" charset="0"/>
                <a:cs typeface="Times New Roman" panose="02020603050405020304" pitchFamily="18" charset="0"/>
              </a:rPr>
              <a:t> possono essere utilizzati per caratterizzare in modo più preciso la gamma di problemi presenti al momento della valutazione. L'identificazione di una singola categoria generale di DSA può aiutare a ridurre la confusione dei genitori e degli educatori quando diagnosi "aggiuntive" vengono identificate negli anni scolastici successivi e aiutarli a comprendere meglio i cambiamenti di sviluppo nella manifestazione del DSA, che sono in parte innescati dalle crescenti esigenze di apprendimento del curriculum (ad esempio, le prime lotte per leggere singole parole sono spesso seguite da difficoltà nell'apprendimento di fatti matematici,  problemi di ortografia e difficoltà a comprendere ciò che viene letto, compresi i problemi di parole matematiche).</a:t>
            </a:r>
            <a:endParaRPr lang="it-IT" sz="2000" dirty="0">
              <a:solidFill>
                <a:srgbClr val="1D7F35"/>
              </a:solidFill>
              <a:latin typeface="Biancoenero Regular" panose="020B0503020000020003" pitchFamily="34" charset="0"/>
            </a:endParaRPr>
          </a:p>
        </p:txBody>
      </p:sp>
      <p:sp>
        <p:nvSpPr>
          <p:cNvPr id="3" name="Segnaposto piè di pagina 2">
            <a:extLst>
              <a:ext uri="{FF2B5EF4-FFF2-40B4-BE49-F238E27FC236}">
                <a16:creationId xmlns:a16="http://schemas.microsoft.com/office/drawing/2014/main" id="{DEBDD4AA-7E17-9640-809A-88E0650D86F8}"/>
              </a:ext>
            </a:extLst>
          </p:cNvPr>
          <p:cNvSpPr>
            <a:spLocks noGrp="1"/>
          </p:cNvSpPr>
          <p:nvPr>
            <p:ph type="ftr" sz="quarter" idx="11"/>
          </p:nvPr>
        </p:nvSpPr>
        <p:spPr/>
        <p:txBody>
          <a:bodyPr/>
          <a:lstStyle/>
          <a:p>
            <a:r>
              <a:rPr lang="it-IT" b="1" spc="-50">
                <a:solidFill>
                  <a:srgbClr val="000000"/>
                </a:solidFill>
                <a:latin typeface="Biancoenero Regular" pitchFamily="34" charset="0"/>
                <a:ea typeface="MS Mincho" panose="02020609040205080304" pitchFamily="49" charset="-128"/>
                <a:cs typeface="BiancoeneroBold" pitchFamily="50" charset="0"/>
              </a:rPr>
              <a:t>Associazione Italiana Dislessia - comunicazione@aiditalia.org - www.aiditalia.org </a:t>
            </a:r>
            <a:endParaRPr lang="it-IT" sz="1000" dirty="0"/>
          </a:p>
        </p:txBody>
      </p:sp>
      <p:sp>
        <p:nvSpPr>
          <p:cNvPr id="4" name="CasellaDiTesto 3">
            <a:extLst>
              <a:ext uri="{FF2B5EF4-FFF2-40B4-BE49-F238E27FC236}">
                <a16:creationId xmlns:a16="http://schemas.microsoft.com/office/drawing/2014/main" id="{CFC52F00-4313-064D-AB8B-FE3980F5BE2C}"/>
              </a:ext>
            </a:extLst>
          </p:cNvPr>
          <p:cNvSpPr txBox="1"/>
          <p:nvPr/>
        </p:nvSpPr>
        <p:spPr>
          <a:xfrm>
            <a:off x="485048" y="631842"/>
            <a:ext cx="8173904" cy="523220"/>
          </a:xfrm>
          <a:prstGeom prst="rect">
            <a:avLst/>
          </a:prstGeom>
          <a:noFill/>
        </p:spPr>
        <p:txBody>
          <a:bodyPr wrap="none" rtlCol="0">
            <a:spAutoFit/>
          </a:bodyPr>
          <a:lstStyle/>
          <a:p>
            <a:r>
              <a:rPr lang="it-IT" sz="2800" b="1" dirty="0">
                <a:solidFill>
                  <a:srgbClr val="1D7F35"/>
                </a:solidFill>
                <a:latin typeface="Biancoenero Regular" panose="020B0503020000020003" pitchFamily="34" charset="0"/>
              </a:rPr>
              <a:t>Cambiamenti principali dal DSM IV - TR</a:t>
            </a:r>
          </a:p>
        </p:txBody>
      </p:sp>
    </p:spTree>
    <p:extLst>
      <p:ext uri="{BB962C8B-B14F-4D97-AF65-F5344CB8AC3E}">
        <p14:creationId xmlns:p14="http://schemas.microsoft.com/office/powerpoint/2010/main" val="1362362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id="{38AB7B22-2813-6242-9986-AFEF48162779}"/>
              </a:ext>
            </a:extLst>
          </p:cNvPr>
          <p:cNvSpPr>
            <a:spLocks noGrp="1"/>
          </p:cNvSpPr>
          <p:nvPr>
            <p:ph type="subTitle" idx="1"/>
          </p:nvPr>
        </p:nvSpPr>
        <p:spPr>
          <a:xfrm>
            <a:off x="839037" y="731016"/>
            <a:ext cx="6400800" cy="1752600"/>
          </a:xfrm>
        </p:spPr>
        <p:txBody>
          <a:bodyPr/>
          <a:lstStyle/>
          <a:p>
            <a:pPr algn="just"/>
            <a:r>
              <a:rPr lang="it-IT" sz="1800" b="1" dirty="0">
                <a:solidFill>
                  <a:srgbClr val="1D7F35"/>
                </a:solidFill>
                <a:latin typeface="Biancoenero Regular" panose="020B0503020000020003" pitchFamily="34" charset="0"/>
              </a:rPr>
              <a:t>Prospettiva life </a:t>
            </a:r>
            <a:r>
              <a:rPr lang="it-IT" sz="1800" b="1" dirty="0" err="1">
                <a:solidFill>
                  <a:srgbClr val="1D7F35"/>
                </a:solidFill>
                <a:latin typeface="Biancoenero Regular" panose="020B0503020000020003" pitchFamily="34" charset="0"/>
              </a:rPr>
              <a:t>span</a:t>
            </a:r>
            <a:r>
              <a:rPr lang="it-IT" sz="1800" b="1" dirty="0">
                <a:solidFill>
                  <a:srgbClr val="1D7F35"/>
                </a:solidFill>
                <a:latin typeface="Biancoenero Regular" panose="020B0503020000020003" pitchFamily="34" charset="0"/>
              </a:rPr>
              <a:t> </a:t>
            </a:r>
          </a:p>
          <a:p>
            <a:pPr algn="just"/>
            <a:r>
              <a:rPr lang="it-IT" sz="1600" b="1" dirty="0" err="1">
                <a:solidFill>
                  <a:srgbClr val="1D7F35"/>
                </a:solidFill>
                <a:latin typeface="Biancoenero Regular" panose="020B0503020000020003" pitchFamily="34" charset="0"/>
              </a:rPr>
              <a:t>eta</a:t>
            </a:r>
            <a:r>
              <a:rPr lang="it-IT" sz="1600" b="1" dirty="0">
                <a:solidFill>
                  <a:srgbClr val="1D7F35"/>
                </a:solidFill>
                <a:latin typeface="Biancoenero Regular" panose="020B0503020000020003" pitchFamily="34" charset="0"/>
              </a:rPr>
              <a:t>̀ prescolare</a:t>
            </a:r>
            <a:r>
              <a:rPr lang="it-IT" sz="1600" dirty="0">
                <a:solidFill>
                  <a:srgbClr val="1D7F35"/>
                </a:solidFill>
                <a:latin typeface="Biancoenero Regular" panose="020B0503020000020003" pitchFamily="34" charset="0"/>
              </a:rPr>
              <a:t>: manifestano mancanza di interesse nel praticare i giochi linguistici; hanno difficoltà a imparare le fila- </a:t>
            </a:r>
            <a:r>
              <a:rPr lang="it-IT" sz="1600" dirty="0" err="1">
                <a:solidFill>
                  <a:srgbClr val="1D7F35"/>
                </a:solidFill>
                <a:latin typeface="Biancoenero Regular" panose="020B0503020000020003" pitchFamily="34" charset="0"/>
              </a:rPr>
              <a:t>strocche</a:t>
            </a:r>
            <a:r>
              <a:rPr lang="it-IT" sz="1600" dirty="0">
                <a:solidFill>
                  <a:srgbClr val="1D7F35"/>
                </a:solidFill>
                <a:latin typeface="Biancoenero Regular" panose="020B0503020000020003" pitchFamily="34" charset="0"/>
              </a:rPr>
              <a:t>, a pronunciare le parole, a ricordare i nomi delle lettere, dei numeri o dei giorni della settimana, a riconoscere le singole lettere che compongono il loro nome e ad imparare a contare. </a:t>
            </a:r>
          </a:p>
          <a:p>
            <a:pPr algn="just"/>
            <a:r>
              <a:rPr lang="it-IT" sz="1600" b="1" dirty="0">
                <a:solidFill>
                  <a:srgbClr val="1D7F35"/>
                </a:solidFill>
                <a:latin typeface="Biancoenero Regular" panose="020B0503020000020003" pitchFamily="34" charset="0"/>
              </a:rPr>
              <a:t>scuola materna</a:t>
            </a:r>
            <a:r>
              <a:rPr lang="it-IT" sz="1600" dirty="0">
                <a:solidFill>
                  <a:srgbClr val="1D7F35"/>
                </a:solidFill>
                <a:latin typeface="Biancoenero Regular" panose="020B0503020000020003" pitchFamily="34" charset="0"/>
              </a:rPr>
              <a:t>: hanno difficoltà a riconoscere e scrivere le lettere, a scrivere il proprio nome, a suddividere le parole in sillabe, a riconoscere parole che fanno rima, a collegare le lettere con i loro suoni e a riconoscere i fonemi. </a:t>
            </a:r>
          </a:p>
          <a:p>
            <a:pPr algn="just"/>
            <a:r>
              <a:rPr lang="it-IT" sz="1600" b="1" dirty="0">
                <a:solidFill>
                  <a:srgbClr val="1D7F35"/>
                </a:solidFill>
                <a:latin typeface="Biancoenero Regular" panose="020B0503020000020003" pitchFamily="34" charset="0"/>
              </a:rPr>
              <a:t>scuola elementare</a:t>
            </a:r>
            <a:r>
              <a:rPr lang="it-IT" sz="1600" dirty="0">
                <a:solidFill>
                  <a:srgbClr val="1D7F35"/>
                </a:solidFill>
                <a:latin typeface="Biancoenero Regular" panose="020B0503020000020003" pitchFamily="34" charset="0"/>
              </a:rPr>
              <a:t>: hanno difficoltà nell’apprendimento della corrispondenza lettera-suono, nella decodifica fluente delle parole, nello spelling o nella decodifica dei dati matematici; hanno una lettura ad alta voce lenta, imprecisa e stentata; faticano a comprendere il valore quantitativo del numero pronunciato o scritto; possono evitare di applicarsi o manifestare paura o rifiuto di leggere ad alta voce </a:t>
            </a:r>
          </a:p>
          <a:p>
            <a:pPr algn="just"/>
            <a:r>
              <a:rPr lang="it-IT" sz="1600" dirty="0">
                <a:solidFill>
                  <a:srgbClr val="1D7F35"/>
                </a:solidFill>
                <a:latin typeface="Biancoenero Regular" panose="020B0503020000020003" pitchFamily="34" charset="0"/>
              </a:rPr>
              <a:t> </a:t>
            </a:r>
          </a:p>
          <a:p>
            <a:endParaRPr lang="it-IT" dirty="0"/>
          </a:p>
        </p:txBody>
      </p:sp>
      <p:sp>
        <p:nvSpPr>
          <p:cNvPr id="3" name="Segnaposto piè di pagina 2">
            <a:extLst>
              <a:ext uri="{FF2B5EF4-FFF2-40B4-BE49-F238E27FC236}">
                <a16:creationId xmlns:a16="http://schemas.microsoft.com/office/drawing/2014/main" id="{7F319110-DF5A-8C4B-8908-694B01E0DEB7}"/>
              </a:ext>
            </a:extLst>
          </p:cNvPr>
          <p:cNvSpPr>
            <a:spLocks noGrp="1"/>
          </p:cNvSpPr>
          <p:nvPr>
            <p:ph type="ftr" sz="quarter" idx="11"/>
          </p:nvPr>
        </p:nvSpPr>
        <p:spPr/>
        <p:txBody>
          <a:bodyPr/>
          <a:lstStyle/>
          <a:p>
            <a:r>
              <a:rPr lang="it-IT" b="1" spc="-50">
                <a:solidFill>
                  <a:srgbClr val="000000"/>
                </a:solidFill>
                <a:latin typeface="Biancoenero Regular" pitchFamily="34" charset="0"/>
                <a:ea typeface="MS Mincho" panose="02020609040205080304" pitchFamily="49" charset="-128"/>
                <a:cs typeface="BiancoeneroBold" pitchFamily="50" charset="0"/>
              </a:rPr>
              <a:t>Associazione Italiana Dislessia - comunicazione@aiditalia.org - www.aiditalia.org </a:t>
            </a:r>
            <a:endParaRPr lang="it-IT" sz="1000" dirty="0"/>
          </a:p>
        </p:txBody>
      </p:sp>
    </p:spTree>
    <p:extLst>
      <p:ext uri="{BB962C8B-B14F-4D97-AF65-F5344CB8AC3E}">
        <p14:creationId xmlns:p14="http://schemas.microsoft.com/office/powerpoint/2010/main" val="353203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id="{38367A13-85ED-C141-9F30-7EE4F2F810F0}"/>
              </a:ext>
            </a:extLst>
          </p:cNvPr>
          <p:cNvSpPr>
            <a:spLocks noGrp="1"/>
          </p:cNvSpPr>
          <p:nvPr>
            <p:ph type="subTitle" idx="1"/>
          </p:nvPr>
        </p:nvSpPr>
        <p:spPr>
          <a:xfrm>
            <a:off x="411982" y="871694"/>
            <a:ext cx="8119069" cy="1752600"/>
          </a:xfrm>
        </p:spPr>
        <p:txBody>
          <a:bodyPr/>
          <a:lstStyle/>
          <a:p>
            <a:pPr algn="just"/>
            <a:r>
              <a:rPr lang="it-IT" sz="1800" b="1" dirty="0">
                <a:solidFill>
                  <a:srgbClr val="1D7F35"/>
                </a:solidFill>
                <a:latin typeface="Biancoenero Regular" panose="020B0503020000020003" pitchFamily="34" charset="0"/>
              </a:rPr>
              <a:t>adolescenza</a:t>
            </a:r>
            <a:r>
              <a:rPr lang="it-IT" sz="1800" dirty="0">
                <a:solidFill>
                  <a:srgbClr val="1D7F35"/>
                </a:solidFill>
                <a:latin typeface="Biancoenero Regular" panose="020B0503020000020003" pitchFamily="34" charset="0"/>
              </a:rPr>
              <a:t>: possono avere imparato a gestire la decodifica delle parole ma la lettura rimane lenta e faticosa, con pro- </a:t>
            </a:r>
            <a:r>
              <a:rPr lang="it-IT" sz="1800" dirty="0" err="1">
                <a:solidFill>
                  <a:srgbClr val="1D7F35"/>
                </a:solidFill>
                <a:latin typeface="Biancoenero Regular" panose="020B0503020000020003" pitchFamily="34" charset="0"/>
              </a:rPr>
              <a:t>blemi</a:t>
            </a:r>
            <a:r>
              <a:rPr lang="it-IT" sz="1800" dirty="0">
                <a:solidFill>
                  <a:srgbClr val="1D7F35"/>
                </a:solidFill>
                <a:latin typeface="Biancoenero Regular" panose="020B0503020000020003" pitchFamily="34" charset="0"/>
              </a:rPr>
              <a:t> nella comprensione della testo e nell’espressione scritta; possono avere una scarsa padronanza dei fatti matematici o di soluzione dei problemi matematici </a:t>
            </a:r>
          </a:p>
          <a:p>
            <a:pPr algn="just"/>
            <a:r>
              <a:rPr lang="it-IT" sz="1800" b="1" dirty="0" err="1">
                <a:solidFill>
                  <a:srgbClr val="1D7F35"/>
                </a:solidFill>
                <a:latin typeface="Biancoenero Regular" panose="020B0503020000020003" pitchFamily="34" charset="0"/>
              </a:rPr>
              <a:t>eta</a:t>
            </a:r>
            <a:r>
              <a:rPr lang="it-IT" sz="1800" b="1" dirty="0">
                <a:solidFill>
                  <a:srgbClr val="1D7F35"/>
                </a:solidFill>
                <a:latin typeface="Biancoenero Regular" panose="020B0503020000020003" pitchFamily="34" charset="0"/>
              </a:rPr>
              <a:t>̀ adulta</a:t>
            </a:r>
            <a:r>
              <a:rPr lang="it-IT" sz="1800" dirty="0">
                <a:solidFill>
                  <a:srgbClr val="1D7F35"/>
                </a:solidFill>
                <a:latin typeface="Biancoenero Regular" panose="020B0503020000020003" pitchFamily="34" charset="0"/>
              </a:rPr>
              <a:t>: possono continuare a fare errori di ortografia e a leggere lentamente e con molto sforzo singole parole e testi; hanno problemi nel pronunciare parole multi sillabiche; possono aver bisogno di rileggere frequentemente il testo per comprenderlo e hanno difficoltà a fare inferenze a partire da un testo scritto; possono evitare le </a:t>
            </a:r>
            <a:r>
              <a:rPr lang="it-IT" sz="1800" dirty="0" err="1">
                <a:solidFill>
                  <a:srgbClr val="1D7F35"/>
                </a:solidFill>
                <a:latin typeface="Biancoenero Regular" panose="020B0503020000020003" pitchFamily="34" charset="0"/>
              </a:rPr>
              <a:t>attivita</a:t>
            </a:r>
            <a:r>
              <a:rPr lang="it-IT" sz="1800" dirty="0">
                <a:solidFill>
                  <a:srgbClr val="1D7F35"/>
                </a:solidFill>
                <a:latin typeface="Biancoenero Regular" panose="020B0503020000020003" pitchFamily="34" charset="0"/>
              </a:rPr>
              <a:t>̀ che </a:t>
            </a:r>
            <a:r>
              <a:rPr lang="it-IT" sz="1800" dirty="0" err="1">
                <a:solidFill>
                  <a:srgbClr val="1D7F35"/>
                </a:solidFill>
                <a:latin typeface="Biancoenero Regular" panose="020B0503020000020003" pitchFamily="34" charset="0"/>
              </a:rPr>
              <a:t>richie</a:t>
            </a:r>
            <a:r>
              <a:rPr lang="it-IT" sz="1800" dirty="0">
                <a:solidFill>
                  <a:srgbClr val="1D7F35"/>
                </a:solidFill>
                <a:latin typeface="Biancoenero Regular" panose="020B0503020000020003" pitchFamily="34" charset="0"/>
              </a:rPr>
              <a:t>- dono la lettura o l’aritmetica (leggere per piacere, leggere le istruzioni) e possono usare approcci alternativi per avere accesso alla stampa (es. software, audiolibri, audiovisivi); possono avere difficoltà circoscritte persistenti per tutta la vita (es. </a:t>
            </a:r>
            <a:r>
              <a:rPr lang="it-IT" sz="1800" dirty="0" err="1">
                <a:solidFill>
                  <a:srgbClr val="1D7F35"/>
                </a:solidFill>
                <a:latin typeface="Biancoenero Regular" panose="020B0503020000020003" pitchFamily="34" charset="0"/>
              </a:rPr>
              <a:t>incapacita</a:t>
            </a:r>
            <a:r>
              <a:rPr lang="it-IT" sz="1800" dirty="0">
                <a:solidFill>
                  <a:srgbClr val="1D7F35"/>
                </a:solidFill>
                <a:latin typeface="Biancoenero Regular" panose="020B0503020000020003" pitchFamily="34" charset="0"/>
              </a:rPr>
              <a:t>̀ di riconoscere, in una coppia di numeri o di punti, quello di dimensione maggiore; scarsa capacità di identificare una parola o di scriverla correttamente</a:t>
            </a:r>
            <a:r>
              <a:rPr lang="it-IT" dirty="0"/>
              <a:t>).</a:t>
            </a:r>
          </a:p>
        </p:txBody>
      </p:sp>
      <p:sp>
        <p:nvSpPr>
          <p:cNvPr id="3" name="Segnaposto piè di pagina 2">
            <a:extLst>
              <a:ext uri="{FF2B5EF4-FFF2-40B4-BE49-F238E27FC236}">
                <a16:creationId xmlns:a16="http://schemas.microsoft.com/office/drawing/2014/main" id="{F584F7C8-3D4C-AB43-BD5A-0F41713BDB20}"/>
              </a:ext>
            </a:extLst>
          </p:cNvPr>
          <p:cNvSpPr>
            <a:spLocks noGrp="1"/>
          </p:cNvSpPr>
          <p:nvPr>
            <p:ph type="ftr" sz="quarter" idx="11"/>
          </p:nvPr>
        </p:nvSpPr>
        <p:spPr/>
        <p:txBody>
          <a:bodyPr/>
          <a:lstStyle/>
          <a:p>
            <a:r>
              <a:rPr lang="it-IT" b="1" spc="-50">
                <a:solidFill>
                  <a:srgbClr val="000000"/>
                </a:solidFill>
                <a:latin typeface="Biancoenero Regular" pitchFamily="34" charset="0"/>
                <a:ea typeface="MS Mincho" panose="02020609040205080304" pitchFamily="49" charset="-128"/>
                <a:cs typeface="BiancoeneroBold" pitchFamily="50" charset="0"/>
              </a:rPr>
              <a:t>Associazione Italiana Dislessia - comunicazione@aiditalia.org - www.aiditalia.org </a:t>
            </a:r>
            <a:endParaRPr lang="it-IT" sz="1000" dirty="0"/>
          </a:p>
        </p:txBody>
      </p:sp>
    </p:spTree>
    <p:extLst>
      <p:ext uri="{BB962C8B-B14F-4D97-AF65-F5344CB8AC3E}">
        <p14:creationId xmlns:p14="http://schemas.microsoft.com/office/powerpoint/2010/main" val="3417123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82D34815-1EFE-074D-B53E-6C5A41CF903C}"/>
              </a:ext>
            </a:extLst>
          </p:cNvPr>
          <p:cNvSpPr>
            <a:spLocks noGrp="1"/>
          </p:cNvSpPr>
          <p:nvPr>
            <p:ph type="ftr" sz="quarter" idx="11"/>
          </p:nvPr>
        </p:nvSpPr>
        <p:spPr/>
        <p:txBody>
          <a:bodyPr/>
          <a:lstStyle/>
          <a:p>
            <a:r>
              <a:rPr lang="it-IT" b="1" spc="-50">
                <a:solidFill>
                  <a:srgbClr val="000000"/>
                </a:solidFill>
                <a:latin typeface="Biancoenero Regular" pitchFamily="34" charset="0"/>
                <a:ea typeface="MS Mincho" panose="02020609040205080304" pitchFamily="49" charset="-128"/>
                <a:cs typeface="BiancoeneroBold" pitchFamily="50" charset="0"/>
              </a:rPr>
              <a:t>Associazione Italiana Dislessia - comunicazione@aiditalia.org - www.aiditalia.org </a:t>
            </a:r>
            <a:endParaRPr lang="it-IT" sz="1000" dirty="0"/>
          </a:p>
        </p:txBody>
      </p:sp>
      <p:sp>
        <p:nvSpPr>
          <p:cNvPr id="6" name="CasellaDiTesto 5">
            <a:extLst>
              <a:ext uri="{FF2B5EF4-FFF2-40B4-BE49-F238E27FC236}">
                <a16:creationId xmlns:a16="http://schemas.microsoft.com/office/drawing/2014/main" id="{E6BAF0AE-2B80-C946-9818-4341685E0559}"/>
              </a:ext>
            </a:extLst>
          </p:cNvPr>
          <p:cNvSpPr txBox="1"/>
          <p:nvPr/>
        </p:nvSpPr>
        <p:spPr>
          <a:xfrm>
            <a:off x="673239" y="1724104"/>
            <a:ext cx="7834183" cy="3785652"/>
          </a:xfrm>
          <a:prstGeom prst="rect">
            <a:avLst/>
          </a:prstGeom>
          <a:noFill/>
        </p:spPr>
        <p:txBody>
          <a:bodyPr wrap="square">
            <a:spAutoFit/>
          </a:bodyPr>
          <a:lstStyle/>
          <a:p>
            <a:pPr algn="just"/>
            <a:r>
              <a:rPr lang="it-IT" sz="2000" dirty="0">
                <a:solidFill>
                  <a:srgbClr val="1D7F35"/>
                </a:solidFill>
                <a:latin typeface="Biancoenero Regular" panose="020B0503020000020003" pitchFamily="34" charset="0"/>
                <a:ea typeface="Times New Roman" panose="02020603050405020304" pitchFamily="18" charset="0"/>
              </a:rPr>
              <a:t>3 - </a:t>
            </a:r>
            <a:r>
              <a:rPr lang="it-IT" sz="2000" dirty="0">
                <a:solidFill>
                  <a:srgbClr val="1D7F35"/>
                </a:solidFill>
                <a:effectLst/>
                <a:latin typeface="Biancoenero Regular" panose="020B0503020000020003" pitchFamily="34" charset="0"/>
                <a:ea typeface="Times New Roman" panose="02020603050405020304" pitchFamily="18" charset="0"/>
              </a:rPr>
              <a:t> </a:t>
            </a:r>
            <a:r>
              <a:rPr lang="it-IT" sz="2000" b="1" dirty="0" err="1">
                <a:solidFill>
                  <a:srgbClr val="1D7F35"/>
                </a:solidFill>
                <a:effectLst/>
                <a:latin typeface="Biancoenero Regular" panose="020B0503020000020003" pitchFamily="34" charset="0"/>
                <a:ea typeface="Times New Roman" panose="02020603050405020304" pitchFamily="18" charset="0"/>
              </a:rPr>
              <a:t>Specificatori</a:t>
            </a:r>
            <a:r>
              <a:rPr lang="it-IT" sz="2000" b="1" dirty="0">
                <a:solidFill>
                  <a:srgbClr val="1D7F35"/>
                </a:solidFill>
                <a:effectLst/>
                <a:latin typeface="Biancoenero Regular" panose="020B0503020000020003" pitchFamily="34" charset="0"/>
                <a:ea typeface="Times New Roman" panose="02020603050405020304" pitchFamily="18" charset="0"/>
              </a:rPr>
              <a:t> di Gravità</a:t>
            </a:r>
            <a:r>
              <a:rPr lang="it-IT" sz="2000" dirty="0">
                <a:solidFill>
                  <a:srgbClr val="1D7F35"/>
                </a:solidFill>
                <a:effectLst/>
                <a:latin typeface="Biancoenero Regular" panose="020B0503020000020003" pitchFamily="34" charset="0"/>
                <a:ea typeface="Times New Roman" panose="02020603050405020304" pitchFamily="18" charset="0"/>
              </a:rPr>
              <a:t>. Questa aggiunta di </a:t>
            </a:r>
            <a:r>
              <a:rPr lang="it-IT" sz="2000" dirty="0" err="1">
                <a:solidFill>
                  <a:srgbClr val="1D7F35"/>
                </a:solidFill>
                <a:effectLst/>
                <a:latin typeface="Biancoenero Regular" panose="020B0503020000020003" pitchFamily="34" charset="0"/>
                <a:ea typeface="Times New Roman" panose="02020603050405020304" pitchFamily="18" charset="0"/>
              </a:rPr>
              <a:t>specificatori</a:t>
            </a:r>
            <a:r>
              <a:rPr lang="it-IT" sz="2000" dirty="0">
                <a:solidFill>
                  <a:srgbClr val="1D7F35"/>
                </a:solidFill>
                <a:effectLst/>
                <a:latin typeface="Biancoenero Regular" panose="020B0503020000020003" pitchFamily="34" charset="0"/>
                <a:ea typeface="Times New Roman" panose="02020603050405020304" pitchFamily="18" charset="0"/>
              </a:rPr>
              <a:t> </a:t>
            </a:r>
            <a:r>
              <a:rPr lang="it-IT" sz="2000" dirty="0">
                <a:solidFill>
                  <a:srgbClr val="1D7F35"/>
                </a:solidFill>
                <a:latin typeface="Biancoenero Regular" panose="020B0503020000020003" pitchFamily="34" charset="0"/>
                <a:ea typeface="Times New Roman" panose="02020603050405020304" pitchFamily="18" charset="0"/>
              </a:rPr>
              <a:t>porta il </a:t>
            </a:r>
            <a:r>
              <a:rPr lang="it-IT" sz="2000" dirty="0">
                <a:solidFill>
                  <a:srgbClr val="1D7F35"/>
                </a:solidFill>
                <a:effectLst/>
                <a:latin typeface="Biancoenero Regular" panose="020B0503020000020003" pitchFamily="34" charset="0"/>
                <a:ea typeface="Times New Roman" panose="02020603050405020304" pitchFamily="18" charset="0"/>
              </a:rPr>
              <a:t> disturbo specifico dell'apprendimento in linea con altri disturbi del </a:t>
            </a:r>
            <a:r>
              <a:rPr lang="it-IT" sz="2000" dirty="0" err="1">
                <a:solidFill>
                  <a:srgbClr val="1D7F35"/>
                </a:solidFill>
                <a:effectLst/>
                <a:latin typeface="Biancoenero Regular" panose="020B0503020000020003" pitchFamily="34" charset="0"/>
                <a:ea typeface="Times New Roman" panose="02020603050405020304" pitchFamily="18" charset="0"/>
              </a:rPr>
              <a:t>neurosviluppo</a:t>
            </a:r>
            <a:r>
              <a:rPr lang="it-IT" sz="2000" dirty="0">
                <a:solidFill>
                  <a:srgbClr val="1D7F35"/>
                </a:solidFill>
                <a:effectLst/>
                <a:latin typeface="Biancoenero Regular" panose="020B0503020000020003" pitchFamily="34" charset="0"/>
                <a:ea typeface="Times New Roman" panose="02020603050405020304" pitchFamily="18" charset="0"/>
              </a:rPr>
              <a:t>, come la disabilità intellettiva e il disturbo dello spettro autistico, in cui il livello di supporto è incluso in una determinata diagnosi (</a:t>
            </a:r>
            <a:r>
              <a:rPr lang="it-IT" sz="2000" dirty="0" err="1">
                <a:solidFill>
                  <a:srgbClr val="1D7F35"/>
                </a:solidFill>
                <a:effectLst/>
                <a:latin typeface="Biancoenero Regular" panose="020B0503020000020003" pitchFamily="34" charset="0"/>
                <a:ea typeface="Times New Roman" panose="02020603050405020304" pitchFamily="18" charset="0"/>
              </a:rPr>
              <a:t>Scanlon</a:t>
            </a:r>
            <a:r>
              <a:rPr lang="it-IT" sz="2000" dirty="0">
                <a:solidFill>
                  <a:srgbClr val="1D7F35"/>
                </a:solidFill>
                <a:effectLst/>
                <a:latin typeface="Biancoenero Regular" panose="020B0503020000020003" pitchFamily="34" charset="0"/>
                <a:ea typeface="Times New Roman" panose="02020603050405020304" pitchFamily="18" charset="0"/>
              </a:rPr>
              <a:t>, 2013). </a:t>
            </a:r>
          </a:p>
          <a:p>
            <a:pPr algn="just"/>
            <a:r>
              <a:rPr lang="it-IT" sz="2000" dirty="0">
                <a:solidFill>
                  <a:srgbClr val="1D7F35"/>
                </a:solidFill>
                <a:latin typeface="Biancoenero Regular" panose="020B0503020000020003" pitchFamily="34" charset="0"/>
                <a:ea typeface="Times New Roman" panose="02020603050405020304" pitchFamily="18" charset="0"/>
              </a:rPr>
              <a:t>Maggiore attenzione, in linea con la classificazione ICF, viene data all’ambiente didattico e al livello di compensazione degli strumenti, che può appunto incidere sulla severità del DSA al di là del livello di caduta delle singole abilità strumentali</a:t>
            </a:r>
            <a:endParaRPr lang="it-IT" sz="2000" dirty="0">
              <a:solidFill>
                <a:srgbClr val="1D7F35"/>
              </a:solidFill>
              <a:effectLst/>
              <a:latin typeface="Biancoenero Regular" panose="020B0503020000020003" pitchFamily="34" charset="0"/>
              <a:ea typeface="Times New Roman" panose="02020603050405020304" pitchFamily="18" charset="0"/>
            </a:endParaRPr>
          </a:p>
        </p:txBody>
      </p:sp>
      <p:sp>
        <p:nvSpPr>
          <p:cNvPr id="8" name="CasellaDiTesto 7">
            <a:extLst>
              <a:ext uri="{FF2B5EF4-FFF2-40B4-BE49-F238E27FC236}">
                <a16:creationId xmlns:a16="http://schemas.microsoft.com/office/drawing/2014/main" id="{C602CB99-A728-1E49-8AB9-D4282FEEEDC4}"/>
              </a:ext>
            </a:extLst>
          </p:cNvPr>
          <p:cNvSpPr txBox="1"/>
          <p:nvPr/>
        </p:nvSpPr>
        <p:spPr>
          <a:xfrm>
            <a:off x="457200" y="696743"/>
            <a:ext cx="8164285" cy="523220"/>
          </a:xfrm>
          <a:prstGeom prst="rect">
            <a:avLst/>
          </a:prstGeom>
          <a:noFill/>
        </p:spPr>
        <p:txBody>
          <a:bodyPr wrap="square">
            <a:spAutoFit/>
          </a:bodyPr>
          <a:lstStyle/>
          <a:p>
            <a:r>
              <a:rPr lang="it-IT" sz="2800" b="1" dirty="0">
                <a:solidFill>
                  <a:srgbClr val="1D7F35"/>
                </a:solidFill>
                <a:latin typeface="Biancoenero Regular" panose="020B0503020000020003" pitchFamily="34" charset="0"/>
              </a:rPr>
              <a:t>Cambiamenti principali dal DSM IV - TR</a:t>
            </a:r>
          </a:p>
        </p:txBody>
      </p:sp>
    </p:spTree>
    <p:extLst>
      <p:ext uri="{BB962C8B-B14F-4D97-AF65-F5344CB8AC3E}">
        <p14:creationId xmlns:p14="http://schemas.microsoft.com/office/powerpoint/2010/main" val="4205183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341B2BD0-7A96-0048-9657-DB8517FC10BE}"/>
              </a:ext>
            </a:extLst>
          </p:cNvPr>
          <p:cNvSpPr>
            <a:spLocks noGrp="1"/>
          </p:cNvSpPr>
          <p:nvPr>
            <p:ph type="ftr" sz="quarter" idx="11"/>
          </p:nvPr>
        </p:nvSpPr>
        <p:spPr/>
        <p:txBody>
          <a:bodyPr/>
          <a:lstStyle/>
          <a:p>
            <a:r>
              <a:rPr lang="it-IT" b="1" spc="-50">
                <a:solidFill>
                  <a:srgbClr val="000000"/>
                </a:solidFill>
                <a:latin typeface="Biancoenero Regular" pitchFamily="34" charset="0"/>
                <a:ea typeface="MS Mincho" panose="02020609040205080304" pitchFamily="49" charset="-128"/>
                <a:cs typeface="BiancoeneroBold" pitchFamily="50" charset="0"/>
              </a:rPr>
              <a:t>Associazione Italiana Dislessia - comunicazione@aiditalia.org - www.aiditalia.org </a:t>
            </a:r>
            <a:endParaRPr lang="it-IT" sz="1000" dirty="0"/>
          </a:p>
        </p:txBody>
      </p:sp>
      <p:sp>
        <p:nvSpPr>
          <p:cNvPr id="5" name="CasellaDiTesto 4">
            <a:extLst>
              <a:ext uri="{FF2B5EF4-FFF2-40B4-BE49-F238E27FC236}">
                <a16:creationId xmlns:a16="http://schemas.microsoft.com/office/drawing/2014/main" id="{5D6ACCA9-F3B3-B245-B2A6-5C07D6958067}"/>
              </a:ext>
            </a:extLst>
          </p:cNvPr>
          <p:cNvSpPr txBox="1"/>
          <p:nvPr/>
        </p:nvSpPr>
        <p:spPr>
          <a:xfrm>
            <a:off x="914399" y="1446353"/>
            <a:ext cx="7395587" cy="4093428"/>
          </a:xfrm>
          <a:prstGeom prst="rect">
            <a:avLst/>
          </a:prstGeom>
          <a:noFill/>
        </p:spPr>
        <p:txBody>
          <a:bodyPr wrap="square">
            <a:spAutoFit/>
          </a:bodyPr>
          <a:lstStyle/>
          <a:p>
            <a:pPr algn="just"/>
            <a:r>
              <a:rPr lang="it-IT" sz="2000" dirty="0">
                <a:solidFill>
                  <a:srgbClr val="1D7F35"/>
                </a:solidFill>
                <a:effectLst/>
                <a:latin typeface="Biancoenero Regular" panose="020B0503020000020003" pitchFamily="34" charset="0"/>
                <a:ea typeface="Times New Roman" panose="02020603050405020304" pitchFamily="18" charset="0"/>
              </a:rPr>
              <a:t>Il razionale per la fornitura di </a:t>
            </a:r>
            <a:r>
              <a:rPr lang="it-IT" sz="2000" dirty="0" err="1">
                <a:solidFill>
                  <a:srgbClr val="1D7F35"/>
                </a:solidFill>
                <a:effectLst/>
                <a:latin typeface="Biancoenero Regular" panose="020B0503020000020003" pitchFamily="34" charset="0"/>
                <a:ea typeface="Times New Roman" panose="02020603050405020304" pitchFamily="18" charset="0"/>
              </a:rPr>
              <a:t>specificatori</a:t>
            </a:r>
            <a:r>
              <a:rPr lang="it-IT" sz="2000" dirty="0">
                <a:solidFill>
                  <a:srgbClr val="1D7F35"/>
                </a:solidFill>
                <a:effectLst/>
                <a:latin typeface="Biancoenero Regular" panose="020B0503020000020003" pitchFamily="34" charset="0"/>
                <a:ea typeface="Times New Roman" panose="02020603050405020304" pitchFamily="18" charset="0"/>
              </a:rPr>
              <a:t> di gravità per tutte le diagnosi </a:t>
            </a:r>
            <a:r>
              <a:rPr lang="it-IT" sz="2000" i="1" dirty="0">
                <a:solidFill>
                  <a:srgbClr val="1D7F35"/>
                </a:solidFill>
                <a:effectLst/>
                <a:latin typeface="Biancoenero Regular" panose="020B0503020000020003" pitchFamily="34" charset="0"/>
                <a:ea typeface="Times New Roman" panose="02020603050405020304" pitchFamily="18" charset="0"/>
              </a:rPr>
              <a:t>DSM-5 </a:t>
            </a:r>
            <a:r>
              <a:rPr lang="it-IT" sz="2000" dirty="0">
                <a:solidFill>
                  <a:srgbClr val="1D7F35"/>
                </a:solidFill>
                <a:effectLst/>
                <a:latin typeface="Biancoenero Regular" panose="020B0503020000020003" pitchFamily="34" charset="0"/>
                <a:ea typeface="Times New Roman" panose="02020603050405020304" pitchFamily="18" charset="0"/>
              </a:rPr>
              <a:t> è il riconoscimento che il trattamento per presentazioni lievi dovrebbe differire da manifestazioni da moderate a gravi. È intenzione dei creatori della nuova edizione del  </a:t>
            </a:r>
            <a:r>
              <a:rPr lang="it-IT" sz="2000" i="1" dirty="0">
                <a:solidFill>
                  <a:srgbClr val="1D7F35"/>
                </a:solidFill>
                <a:effectLst/>
                <a:latin typeface="Biancoenero Regular" panose="020B0503020000020003" pitchFamily="34" charset="0"/>
                <a:ea typeface="Times New Roman" panose="02020603050405020304" pitchFamily="18" charset="0"/>
              </a:rPr>
              <a:t>DSM </a:t>
            </a:r>
            <a:r>
              <a:rPr lang="it-IT" sz="2000" dirty="0">
                <a:solidFill>
                  <a:srgbClr val="1D7F35"/>
                </a:solidFill>
                <a:effectLst/>
                <a:latin typeface="Biancoenero Regular" panose="020B0503020000020003" pitchFamily="34" charset="0"/>
                <a:ea typeface="Times New Roman" panose="02020603050405020304" pitchFamily="18" charset="0"/>
              </a:rPr>
              <a:t>che gli </a:t>
            </a:r>
            <a:r>
              <a:rPr lang="it-IT" sz="2000" dirty="0" err="1">
                <a:solidFill>
                  <a:srgbClr val="1D7F35"/>
                </a:solidFill>
                <a:effectLst/>
                <a:latin typeface="Biancoenero Regular" panose="020B0503020000020003" pitchFamily="34" charset="0"/>
                <a:ea typeface="Times New Roman" panose="02020603050405020304" pitchFamily="18" charset="0"/>
              </a:rPr>
              <a:t>specificatori</a:t>
            </a:r>
            <a:r>
              <a:rPr lang="it-IT" sz="2000" dirty="0">
                <a:solidFill>
                  <a:srgbClr val="1D7F35"/>
                </a:solidFill>
                <a:effectLst/>
                <a:latin typeface="Biancoenero Regular" panose="020B0503020000020003" pitchFamily="34" charset="0"/>
                <a:ea typeface="Times New Roman" panose="02020603050405020304" pitchFamily="18" charset="0"/>
              </a:rPr>
              <a:t> di gravità siano utilizzati nella pianificazione di interventi per tutti i disturbi (</a:t>
            </a:r>
            <a:r>
              <a:rPr lang="it-IT" sz="2000" dirty="0" err="1">
                <a:solidFill>
                  <a:srgbClr val="1D7F35"/>
                </a:solidFill>
                <a:effectLst/>
                <a:latin typeface="Biancoenero Regular" panose="020B0503020000020003" pitchFamily="34" charset="0"/>
                <a:ea typeface="Times New Roman" panose="02020603050405020304" pitchFamily="18" charset="0"/>
              </a:rPr>
              <a:t>Regier</a:t>
            </a:r>
            <a:r>
              <a:rPr lang="it-IT" sz="2000" dirty="0">
                <a:solidFill>
                  <a:srgbClr val="1D7F35"/>
                </a:solidFill>
                <a:effectLst/>
                <a:latin typeface="Biancoenero Regular" panose="020B0503020000020003" pitchFamily="34" charset="0"/>
                <a:ea typeface="Times New Roman" panose="02020603050405020304" pitchFamily="18" charset="0"/>
              </a:rPr>
              <a:t>, </a:t>
            </a:r>
            <a:r>
              <a:rPr lang="it-IT" sz="2000" dirty="0" err="1">
                <a:solidFill>
                  <a:srgbClr val="1D7F35"/>
                </a:solidFill>
                <a:effectLst/>
                <a:latin typeface="Biancoenero Regular" panose="020B0503020000020003" pitchFamily="34" charset="0"/>
                <a:ea typeface="Times New Roman" panose="02020603050405020304" pitchFamily="18" charset="0"/>
              </a:rPr>
              <a:t>Kuhl</a:t>
            </a:r>
            <a:r>
              <a:rPr lang="it-IT" sz="2000" dirty="0">
                <a:solidFill>
                  <a:srgbClr val="1D7F35"/>
                </a:solidFill>
                <a:effectLst/>
                <a:latin typeface="Biancoenero Regular" panose="020B0503020000020003" pitchFamily="34" charset="0"/>
                <a:ea typeface="Times New Roman" panose="02020603050405020304" pitchFamily="18" charset="0"/>
              </a:rPr>
              <a:t>, &amp; Kupfer, 2013). Gli </a:t>
            </a:r>
            <a:r>
              <a:rPr lang="it-IT" sz="2000" dirty="0" err="1">
                <a:solidFill>
                  <a:srgbClr val="1D7F35"/>
                </a:solidFill>
                <a:effectLst/>
                <a:latin typeface="Biancoenero Regular" panose="020B0503020000020003" pitchFamily="34" charset="0"/>
                <a:ea typeface="Times New Roman" panose="02020603050405020304" pitchFamily="18" charset="0"/>
              </a:rPr>
              <a:t>specificatori</a:t>
            </a:r>
            <a:r>
              <a:rPr lang="it-IT" sz="2000" dirty="0">
                <a:solidFill>
                  <a:srgbClr val="1D7F35"/>
                </a:solidFill>
                <a:effectLst/>
                <a:latin typeface="Biancoenero Regular" panose="020B0503020000020003" pitchFamily="34" charset="0"/>
                <a:ea typeface="Times New Roman" panose="02020603050405020304" pitchFamily="18" charset="0"/>
              </a:rPr>
              <a:t> di gravità per specifici disturbi dell'apprendimento sono forniti per informare le parti interessate sul livello di supporto necessario allo studente per raggiungere il successo accademico (</a:t>
            </a:r>
            <a:r>
              <a:rPr lang="it-IT" sz="2000" dirty="0" err="1">
                <a:solidFill>
                  <a:srgbClr val="1D7F35"/>
                </a:solidFill>
                <a:effectLst/>
                <a:latin typeface="Biancoenero Regular" panose="020B0503020000020003" pitchFamily="34" charset="0"/>
                <a:ea typeface="Times New Roman" panose="02020603050405020304" pitchFamily="18" charset="0"/>
              </a:rPr>
              <a:t>Scanlon</a:t>
            </a:r>
            <a:r>
              <a:rPr lang="it-IT" sz="2000" dirty="0">
                <a:solidFill>
                  <a:srgbClr val="1D7F35"/>
                </a:solidFill>
                <a:effectLst/>
                <a:latin typeface="Biancoenero Regular" panose="020B0503020000020003" pitchFamily="34" charset="0"/>
                <a:ea typeface="Times New Roman" panose="02020603050405020304" pitchFamily="18" charset="0"/>
              </a:rPr>
              <a:t>, 2013). </a:t>
            </a:r>
          </a:p>
        </p:txBody>
      </p:sp>
    </p:spTree>
    <p:extLst>
      <p:ext uri="{BB962C8B-B14F-4D97-AF65-F5344CB8AC3E}">
        <p14:creationId xmlns:p14="http://schemas.microsoft.com/office/powerpoint/2010/main" val="3422454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D1ABFC5-03D2-F44A-8AA3-B6AF6B904783}"/>
              </a:ext>
            </a:extLst>
          </p:cNvPr>
          <p:cNvSpPr>
            <a:spLocks noGrp="1"/>
          </p:cNvSpPr>
          <p:nvPr>
            <p:ph type="ftr" sz="quarter" idx="11"/>
          </p:nvPr>
        </p:nvSpPr>
        <p:spPr/>
        <p:txBody>
          <a:bodyPr/>
          <a:lstStyle/>
          <a:p>
            <a:r>
              <a:rPr lang="it-IT" b="1" spc="-50">
                <a:solidFill>
                  <a:srgbClr val="000000"/>
                </a:solidFill>
                <a:latin typeface="Biancoenero Regular" pitchFamily="34" charset="0"/>
                <a:ea typeface="MS Mincho" panose="02020609040205080304" pitchFamily="49" charset="-128"/>
                <a:cs typeface="BiancoeneroBold" pitchFamily="50" charset="0"/>
              </a:rPr>
              <a:t>Associazione Italiana Dislessia - comunicazione@aiditalia.org - www.aiditalia.org </a:t>
            </a:r>
            <a:endParaRPr lang="it-IT" sz="1000" dirty="0"/>
          </a:p>
        </p:txBody>
      </p:sp>
      <p:sp>
        <p:nvSpPr>
          <p:cNvPr id="5" name="CasellaDiTesto 4">
            <a:extLst>
              <a:ext uri="{FF2B5EF4-FFF2-40B4-BE49-F238E27FC236}">
                <a16:creationId xmlns:a16="http://schemas.microsoft.com/office/drawing/2014/main" id="{AE4A9780-575D-1B41-B42E-6F92760F0913}"/>
              </a:ext>
            </a:extLst>
          </p:cNvPr>
          <p:cNvSpPr txBox="1"/>
          <p:nvPr/>
        </p:nvSpPr>
        <p:spPr>
          <a:xfrm>
            <a:off x="924448" y="1288593"/>
            <a:ext cx="7486022" cy="4708981"/>
          </a:xfrm>
          <a:prstGeom prst="rect">
            <a:avLst/>
          </a:prstGeom>
          <a:noFill/>
        </p:spPr>
        <p:txBody>
          <a:bodyPr wrap="square">
            <a:spAutoFit/>
          </a:bodyPr>
          <a:lstStyle/>
          <a:p>
            <a:r>
              <a:rPr lang="it-IT" sz="2000" dirty="0">
                <a:solidFill>
                  <a:srgbClr val="1D7F35"/>
                </a:solidFill>
                <a:effectLst/>
                <a:latin typeface="Biancoenero Regular" panose="020B0503020000020003" pitchFamily="34" charset="0"/>
                <a:ea typeface="Calibri" panose="020F0502020204030204" pitchFamily="34" charset="0"/>
                <a:cs typeface="Times New Roman" panose="02020603050405020304" pitchFamily="18" charset="0"/>
              </a:rPr>
              <a:t>Tuttavia, questi cambiamenti potranno far emergere anche alcune difficoltà, </a:t>
            </a:r>
            <a:r>
              <a:rPr lang="it-IT" sz="2000" dirty="0">
                <a:solidFill>
                  <a:srgbClr val="1D7F35"/>
                </a:solidFill>
                <a:latin typeface="Biancoenero Regular" panose="020B0503020000020003" pitchFamily="34" charset="0"/>
                <a:ea typeface="Calibri" panose="020F0502020204030204" pitchFamily="34" charset="0"/>
                <a:cs typeface="Times New Roman" panose="02020603050405020304" pitchFamily="18" charset="0"/>
              </a:rPr>
              <a:t>in quanto si </a:t>
            </a:r>
            <a:r>
              <a:rPr lang="it-IT" sz="2000" dirty="0">
                <a:solidFill>
                  <a:srgbClr val="1D7F35"/>
                </a:solidFill>
                <a:effectLst/>
                <a:latin typeface="Biancoenero Regular" panose="020B0503020000020003" pitchFamily="34" charset="0"/>
                <a:ea typeface="Calibri" panose="020F0502020204030204" pitchFamily="34" charset="0"/>
                <a:cs typeface="Times New Roman" panose="02020603050405020304" pitchFamily="18" charset="0"/>
              </a:rPr>
              <a:t>richiederà la riqualificazione di </a:t>
            </a:r>
            <a:r>
              <a:rPr lang="it-IT" sz="2000" dirty="0">
                <a:solidFill>
                  <a:srgbClr val="1D7F35"/>
                </a:solidFill>
                <a:latin typeface="Biancoenero Regular" panose="020B0503020000020003" pitchFamily="34" charset="0"/>
                <a:ea typeface="Calibri" panose="020F0502020204030204" pitchFamily="34" charset="0"/>
                <a:cs typeface="Times New Roman" panose="02020603050405020304" pitchFamily="18" charset="0"/>
              </a:rPr>
              <a:t>neuropsichiatri</a:t>
            </a:r>
            <a:r>
              <a:rPr lang="it-IT" sz="2000" dirty="0">
                <a:solidFill>
                  <a:srgbClr val="1D7F35"/>
                </a:solidFill>
                <a:effectLst/>
                <a:latin typeface="Biancoenero Regular" panose="020B0503020000020003" pitchFamily="34" charset="0"/>
                <a:ea typeface="Calibri" panose="020F0502020204030204" pitchFamily="34" charset="0"/>
                <a:cs typeface="Times New Roman" panose="02020603050405020304" pitchFamily="18" charset="0"/>
              </a:rPr>
              <a:t>, psicologi ed educatori per identificare e comprendere questa concettualizzazione dei </a:t>
            </a:r>
            <a:r>
              <a:rPr lang="it-IT" sz="2000" dirty="0">
                <a:solidFill>
                  <a:srgbClr val="1D7F35"/>
                </a:solidFill>
                <a:latin typeface="Biancoenero Regular" panose="020B0503020000020003" pitchFamily="34" charset="0"/>
                <a:ea typeface="Calibri" panose="020F0502020204030204" pitchFamily="34" charset="0"/>
                <a:cs typeface="Times New Roman" panose="02020603050405020304" pitchFamily="18" charset="0"/>
              </a:rPr>
              <a:t>DSA. Inoltre, andranno investite maggiori risorse oltre che formative anche temporali, per la maggior complessità dell’iter diagnostico.</a:t>
            </a:r>
          </a:p>
          <a:p>
            <a:r>
              <a:rPr lang="it-IT" sz="2000" dirty="0">
                <a:solidFill>
                  <a:srgbClr val="1D7F35"/>
                </a:solidFill>
                <a:effectLst/>
                <a:latin typeface="Biancoenero Regular" panose="020B0503020000020003" pitchFamily="34" charset="0"/>
                <a:ea typeface="Calibri" panose="020F0502020204030204" pitchFamily="34" charset="0"/>
                <a:cs typeface="Times New Roman" panose="02020603050405020304" pitchFamily="18" charset="0"/>
              </a:rPr>
              <a:t>I percorsi di apprendimento per ogni studente saranno più complessi, in relazione alle manifestazioni divergenti e mutevoli </a:t>
            </a:r>
            <a:r>
              <a:rPr lang="it-IT" sz="2000" dirty="0">
                <a:solidFill>
                  <a:srgbClr val="1D7F35"/>
                </a:solidFill>
                <a:latin typeface="Biancoenero Regular" panose="020B0503020000020003" pitchFamily="34" charset="0"/>
                <a:ea typeface="Calibri" panose="020F0502020204030204" pitchFamily="34" charset="0"/>
                <a:cs typeface="Times New Roman" panose="02020603050405020304" pitchFamily="18" charset="0"/>
              </a:rPr>
              <a:t>d</a:t>
            </a:r>
            <a:r>
              <a:rPr lang="it-IT" sz="2000" dirty="0">
                <a:solidFill>
                  <a:srgbClr val="1D7F35"/>
                </a:solidFill>
                <a:effectLst/>
                <a:latin typeface="Biancoenero Regular" panose="020B0503020000020003" pitchFamily="34" charset="0"/>
                <a:ea typeface="Calibri" panose="020F0502020204030204" pitchFamily="34" charset="0"/>
                <a:cs typeface="Times New Roman" panose="02020603050405020304" pitchFamily="18" charset="0"/>
              </a:rPr>
              <a:t>ello sviluppo evolutivo. </a:t>
            </a:r>
          </a:p>
          <a:p>
            <a:r>
              <a:rPr lang="it-IT" sz="2000" dirty="0">
                <a:solidFill>
                  <a:srgbClr val="1D7F35"/>
                </a:solidFill>
                <a:effectLst/>
                <a:latin typeface="Biancoenero Regular" panose="020B0503020000020003" pitchFamily="34" charset="0"/>
                <a:ea typeface="Calibri" panose="020F0502020204030204" pitchFamily="34" charset="0"/>
                <a:cs typeface="Times New Roman" panose="02020603050405020304" pitchFamily="18" charset="0"/>
              </a:rPr>
              <a:t>Si spera comunque, che questo cambiamento possa portare a un migliore allineamento della pratica tra le comunità cliniche ed educative. </a:t>
            </a:r>
            <a:endParaRPr lang="it-IT" sz="2000" dirty="0">
              <a:solidFill>
                <a:srgbClr val="1D7F35"/>
              </a:solidFill>
              <a:latin typeface="Biancoenero Regular" panose="020B0503020000020003" pitchFamily="34" charset="0"/>
            </a:endParaRPr>
          </a:p>
        </p:txBody>
      </p:sp>
      <p:sp>
        <p:nvSpPr>
          <p:cNvPr id="2" name="CasellaDiTesto 1">
            <a:extLst>
              <a:ext uri="{FF2B5EF4-FFF2-40B4-BE49-F238E27FC236}">
                <a16:creationId xmlns:a16="http://schemas.microsoft.com/office/drawing/2014/main" id="{D420EADC-005B-7A43-AC94-4E9E113D08A7}"/>
              </a:ext>
            </a:extLst>
          </p:cNvPr>
          <p:cNvSpPr txBox="1"/>
          <p:nvPr/>
        </p:nvSpPr>
        <p:spPr>
          <a:xfrm>
            <a:off x="2653989" y="825190"/>
            <a:ext cx="3702205" cy="523220"/>
          </a:xfrm>
          <a:prstGeom prst="rect">
            <a:avLst/>
          </a:prstGeom>
          <a:noFill/>
        </p:spPr>
        <p:txBody>
          <a:bodyPr wrap="square" rtlCol="0">
            <a:spAutoFit/>
          </a:bodyPr>
          <a:lstStyle/>
          <a:p>
            <a:r>
              <a:rPr lang="it-IT" sz="2800" dirty="0">
                <a:solidFill>
                  <a:srgbClr val="1D7F35"/>
                </a:solidFill>
                <a:latin typeface="Biancoenero Regular" panose="020B0503020000020003" pitchFamily="34" charset="0"/>
              </a:rPr>
              <a:t>Possibili criticità </a:t>
            </a:r>
          </a:p>
        </p:txBody>
      </p:sp>
    </p:spTree>
    <p:extLst>
      <p:ext uri="{BB962C8B-B14F-4D97-AF65-F5344CB8AC3E}">
        <p14:creationId xmlns:p14="http://schemas.microsoft.com/office/powerpoint/2010/main" val="1480944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890C5CC2-BAA3-6142-870D-0B75FD88034A}"/>
              </a:ext>
            </a:extLst>
          </p:cNvPr>
          <p:cNvSpPr>
            <a:spLocks noGrp="1"/>
          </p:cNvSpPr>
          <p:nvPr>
            <p:ph type="ftr" sz="quarter" idx="11"/>
          </p:nvPr>
        </p:nvSpPr>
        <p:spPr/>
        <p:txBody>
          <a:bodyPr/>
          <a:lstStyle/>
          <a:p>
            <a:r>
              <a:rPr lang="it-IT" b="1" spc="-50">
                <a:solidFill>
                  <a:srgbClr val="000000"/>
                </a:solidFill>
                <a:latin typeface="Biancoenero Regular" pitchFamily="34" charset="0"/>
                <a:ea typeface="MS Mincho" panose="02020609040205080304" pitchFamily="49" charset="-128"/>
                <a:cs typeface="BiancoeneroBold" pitchFamily="50" charset="0"/>
              </a:rPr>
              <a:t>Associazione Italiana Dislessia - comunicazione@aiditalia.org - www.aiditalia.org </a:t>
            </a:r>
            <a:endParaRPr lang="it-IT" sz="1000" dirty="0"/>
          </a:p>
        </p:txBody>
      </p:sp>
      <p:sp>
        <p:nvSpPr>
          <p:cNvPr id="5" name="CasellaDiTesto 4">
            <a:extLst>
              <a:ext uri="{FF2B5EF4-FFF2-40B4-BE49-F238E27FC236}">
                <a16:creationId xmlns:a16="http://schemas.microsoft.com/office/drawing/2014/main" id="{CC6455F4-B84B-784F-B0A1-2C9238BCFED4}"/>
              </a:ext>
            </a:extLst>
          </p:cNvPr>
          <p:cNvSpPr txBox="1"/>
          <p:nvPr/>
        </p:nvSpPr>
        <p:spPr>
          <a:xfrm>
            <a:off x="1235947" y="2059395"/>
            <a:ext cx="6692201" cy="3477875"/>
          </a:xfrm>
          <a:prstGeom prst="rect">
            <a:avLst/>
          </a:prstGeom>
          <a:noFill/>
        </p:spPr>
        <p:txBody>
          <a:bodyPr wrap="square">
            <a:spAutoFit/>
          </a:bodyPr>
          <a:lstStyle/>
          <a:p>
            <a:r>
              <a:rPr lang="it-IT" sz="2000" dirty="0">
                <a:solidFill>
                  <a:srgbClr val="1D7F35"/>
                </a:solidFill>
                <a:effectLst/>
                <a:latin typeface="Biancoenero Regular" panose="020B0503020000020003" pitchFamily="34" charset="0"/>
              </a:rPr>
              <a:t>Oltre le prove standardizzate </a:t>
            </a:r>
          </a:p>
          <a:p>
            <a:endParaRPr lang="it-IT" sz="2000" dirty="0">
              <a:solidFill>
                <a:srgbClr val="1D7F35"/>
              </a:solidFill>
              <a:effectLst/>
              <a:latin typeface="Biancoenero Regular" panose="020B0503020000020003" pitchFamily="34" charset="0"/>
            </a:endParaRPr>
          </a:p>
          <a:p>
            <a:pPr>
              <a:buFont typeface="Arial" panose="020B0604020202020204" pitchFamily="34" charset="0"/>
              <a:buChar char="•"/>
            </a:pPr>
            <a:r>
              <a:rPr lang="it-IT" sz="2000" dirty="0">
                <a:solidFill>
                  <a:srgbClr val="1D7F35"/>
                </a:solidFill>
                <a:effectLst/>
                <a:latin typeface="Biancoenero Regular" panose="020B0503020000020003" pitchFamily="34" charset="0"/>
              </a:rPr>
              <a:t>Il manuale suggerisce di considerare l’insuccesso accademico ed occupazionale e l’interferenza del disturbo con le </a:t>
            </a:r>
            <a:r>
              <a:rPr lang="it-IT" sz="2000" dirty="0" err="1">
                <a:solidFill>
                  <a:srgbClr val="1D7F35"/>
                </a:solidFill>
                <a:effectLst/>
                <a:latin typeface="Biancoenero Regular" panose="020B0503020000020003" pitchFamily="34" charset="0"/>
              </a:rPr>
              <a:t>attivita</a:t>
            </a:r>
            <a:r>
              <a:rPr lang="it-IT" sz="2000" dirty="0">
                <a:solidFill>
                  <a:srgbClr val="1D7F35"/>
                </a:solidFill>
                <a:effectLst/>
                <a:latin typeface="Biancoenero Regular" panose="020B0503020000020003" pitchFamily="34" charset="0"/>
              </a:rPr>
              <a:t>̀ quotidiane </a:t>
            </a:r>
          </a:p>
          <a:p>
            <a:pPr>
              <a:buFont typeface="Arial" panose="020B0604020202020204" pitchFamily="34" charset="0"/>
              <a:buChar char="•"/>
            </a:pPr>
            <a:endParaRPr lang="it-IT" sz="2000" dirty="0">
              <a:solidFill>
                <a:srgbClr val="1D7F35"/>
              </a:solidFill>
              <a:effectLst/>
              <a:latin typeface="Biancoenero Regular" panose="020B0503020000020003" pitchFamily="34" charset="0"/>
            </a:endParaRPr>
          </a:p>
          <a:p>
            <a:pPr>
              <a:buFont typeface="Arial" panose="020B0604020202020204" pitchFamily="34" charset="0"/>
              <a:buChar char="•"/>
            </a:pPr>
            <a:r>
              <a:rPr lang="it-IT" sz="2000" dirty="0">
                <a:solidFill>
                  <a:srgbClr val="1D7F35"/>
                </a:solidFill>
                <a:effectLst/>
                <a:latin typeface="Biancoenero Regular" panose="020B0503020000020003" pitchFamily="34" charset="0"/>
              </a:rPr>
              <a:t>oltre i 17 anni di </a:t>
            </a:r>
            <a:r>
              <a:rPr lang="it-IT" sz="2000" dirty="0" err="1">
                <a:solidFill>
                  <a:srgbClr val="1D7F35"/>
                </a:solidFill>
                <a:effectLst/>
                <a:latin typeface="Biancoenero Regular" panose="020B0503020000020003" pitchFamily="34" charset="0"/>
              </a:rPr>
              <a:t>eta</a:t>
            </a:r>
            <a:r>
              <a:rPr lang="it-IT" sz="2000" dirty="0">
                <a:solidFill>
                  <a:srgbClr val="1D7F35"/>
                </a:solidFill>
                <a:effectLst/>
                <a:latin typeface="Biancoenero Regular" panose="020B0503020000020003" pitchFamily="34" charset="0"/>
              </a:rPr>
              <a:t>̀, un’anamnesi documentata delle difficoltà di apprendimento invalidanti potrebbe sostituire l’inquadramento clinico standardizzato. </a:t>
            </a:r>
          </a:p>
        </p:txBody>
      </p:sp>
      <p:sp>
        <p:nvSpPr>
          <p:cNvPr id="8" name="CasellaDiTesto 7">
            <a:extLst>
              <a:ext uri="{FF2B5EF4-FFF2-40B4-BE49-F238E27FC236}">
                <a16:creationId xmlns:a16="http://schemas.microsoft.com/office/drawing/2014/main" id="{D46D5D4E-28D7-4443-8B69-98C23D80B7D7}"/>
              </a:ext>
            </a:extLst>
          </p:cNvPr>
          <p:cNvSpPr txBox="1"/>
          <p:nvPr/>
        </p:nvSpPr>
        <p:spPr>
          <a:xfrm>
            <a:off x="2331218" y="947987"/>
            <a:ext cx="4968909" cy="646331"/>
          </a:xfrm>
          <a:prstGeom prst="rect">
            <a:avLst/>
          </a:prstGeom>
          <a:noFill/>
        </p:spPr>
        <p:txBody>
          <a:bodyPr wrap="square">
            <a:spAutoFit/>
          </a:bodyPr>
          <a:lstStyle/>
          <a:p>
            <a:pPr algn="just"/>
            <a:r>
              <a:rPr lang="it-IT" sz="3600" b="1" dirty="0">
                <a:solidFill>
                  <a:srgbClr val="1D7F35"/>
                </a:solidFill>
                <a:latin typeface="Biancoenero Regular" panose="020B0503020000020003" pitchFamily="34" charset="0"/>
              </a:rPr>
              <a:t>Ulteriori novità</a:t>
            </a:r>
          </a:p>
        </p:txBody>
      </p:sp>
    </p:spTree>
    <p:extLst>
      <p:ext uri="{BB962C8B-B14F-4D97-AF65-F5344CB8AC3E}">
        <p14:creationId xmlns:p14="http://schemas.microsoft.com/office/powerpoint/2010/main" val="314171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CF014BC-6A86-E740-9FE0-74AEE704A6FD}"/>
              </a:ext>
            </a:extLst>
          </p:cNvPr>
          <p:cNvSpPr>
            <a:spLocks noGrp="1"/>
          </p:cNvSpPr>
          <p:nvPr>
            <p:ph type="ftr" sz="quarter" idx="11"/>
          </p:nvPr>
        </p:nvSpPr>
        <p:spPr/>
        <p:txBody>
          <a:bodyPr/>
          <a:lstStyle/>
          <a:p>
            <a:r>
              <a:rPr lang="it-IT" b="1" spc="-50">
                <a:solidFill>
                  <a:srgbClr val="000000"/>
                </a:solidFill>
                <a:latin typeface="Biancoenero Regular" pitchFamily="34" charset="0"/>
                <a:ea typeface="MS Mincho" panose="02020609040205080304" pitchFamily="49" charset="-128"/>
                <a:cs typeface="BiancoeneroBold" pitchFamily="50" charset="0"/>
              </a:rPr>
              <a:t>Associazione Italiana Dislessia - comunicazione@aiditalia.org - www.aiditalia.org </a:t>
            </a:r>
            <a:endParaRPr lang="it-IT" sz="1000" dirty="0"/>
          </a:p>
        </p:txBody>
      </p:sp>
      <p:sp>
        <p:nvSpPr>
          <p:cNvPr id="6" name="CasellaDiTesto 5">
            <a:extLst>
              <a:ext uri="{FF2B5EF4-FFF2-40B4-BE49-F238E27FC236}">
                <a16:creationId xmlns:a16="http://schemas.microsoft.com/office/drawing/2014/main" id="{D030115F-D2AB-8545-8B34-50DF563F52DE}"/>
              </a:ext>
            </a:extLst>
          </p:cNvPr>
          <p:cNvSpPr txBox="1"/>
          <p:nvPr/>
        </p:nvSpPr>
        <p:spPr>
          <a:xfrm>
            <a:off x="994786" y="2622735"/>
            <a:ext cx="7154427" cy="1938992"/>
          </a:xfrm>
          <a:prstGeom prst="rect">
            <a:avLst/>
          </a:prstGeom>
          <a:noFill/>
        </p:spPr>
        <p:txBody>
          <a:bodyPr wrap="square">
            <a:spAutoFit/>
          </a:bodyPr>
          <a:lstStyle/>
          <a:p>
            <a:r>
              <a:rPr lang="it-IT" sz="2400" dirty="0">
                <a:solidFill>
                  <a:srgbClr val="1D7F35"/>
                </a:solidFill>
                <a:effectLst/>
                <a:latin typeface="Biancoenero Regular" panose="020B0503020000020003" pitchFamily="34" charset="0"/>
              </a:rPr>
              <a:t>La prevalenza </a:t>
            </a:r>
          </a:p>
          <a:p>
            <a:r>
              <a:rPr lang="it-IT" sz="2400" dirty="0">
                <a:solidFill>
                  <a:srgbClr val="1D7F35"/>
                </a:solidFill>
                <a:effectLst/>
                <a:latin typeface="Biancoenero Regular" panose="020B0503020000020003" pitchFamily="34" charset="0"/>
              </a:rPr>
              <a:t>• Viene riportata dal DSM-5 una prevalenza del 5-15% tra i bambini in </a:t>
            </a:r>
            <a:r>
              <a:rPr lang="it-IT" sz="2400" dirty="0" err="1">
                <a:solidFill>
                  <a:srgbClr val="1D7F35"/>
                </a:solidFill>
                <a:effectLst/>
                <a:latin typeface="Biancoenero Regular" panose="020B0503020000020003" pitchFamily="34" charset="0"/>
              </a:rPr>
              <a:t>eta</a:t>
            </a:r>
            <a:r>
              <a:rPr lang="it-IT" sz="2400" dirty="0">
                <a:solidFill>
                  <a:srgbClr val="1D7F35"/>
                </a:solidFill>
                <a:effectLst/>
                <a:latin typeface="Biancoenero Regular" panose="020B0503020000020003" pitchFamily="34" charset="0"/>
              </a:rPr>
              <a:t>̀ scolare, </a:t>
            </a:r>
            <a:r>
              <a:rPr lang="it-IT" sz="2400" dirty="0" err="1">
                <a:solidFill>
                  <a:srgbClr val="1D7F35"/>
                </a:solidFill>
                <a:effectLst/>
                <a:latin typeface="Biancoenero Regular" panose="020B0503020000020003" pitchFamily="34" charset="0"/>
              </a:rPr>
              <a:t>piu</a:t>
            </a:r>
            <a:r>
              <a:rPr lang="it-IT" sz="2400" dirty="0">
                <a:solidFill>
                  <a:srgbClr val="1D7F35"/>
                </a:solidFill>
                <a:effectLst/>
                <a:latin typeface="Biancoenero Regular" panose="020B0503020000020003" pitchFamily="34" charset="0"/>
              </a:rPr>
              <a:t>̀ elevata di quella riportata dal DSM-IV-TR (2-10%). </a:t>
            </a:r>
          </a:p>
        </p:txBody>
      </p:sp>
      <p:sp>
        <p:nvSpPr>
          <p:cNvPr id="8" name="CasellaDiTesto 7">
            <a:extLst>
              <a:ext uri="{FF2B5EF4-FFF2-40B4-BE49-F238E27FC236}">
                <a16:creationId xmlns:a16="http://schemas.microsoft.com/office/drawing/2014/main" id="{4507B3EC-08AA-084B-B1E0-5EEE761F6045}"/>
              </a:ext>
            </a:extLst>
          </p:cNvPr>
          <p:cNvSpPr txBox="1"/>
          <p:nvPr/>
        </p:nvSpPr>
        <p:spPr>
          <a:xfrm>
            <a:off x="2285999" y="1171426"/>
            <a:ext cx="4572000" cy="646331"/>
          </a:xfrm>
          <a:prstGeom prst="rect">
            <a:avLst/>
          </a:prstGeom>
          <a:noFill/>
        </p:spPr>
        <p:txBody>
          <a:bodyPr wrap="square">
            <a:spAutoFit/>
          </a:bodyPr>
          <a:lstStyle/>
          <a:p>
            <a:pPr algn="just"/>
            <a:r>
              <a:rPr lang="it-IT" sz="3600" b="1" dirty="0">
                <a:solidFill>
                  <a:srgbClr val="1D7F35"/>
                </a:solidFill>
                <a:latin typeface="Biancoenero Regular" panose="020B0503020000020003" pitchFamily="34" charset="0"/>
              </a:rPr>
              <a:t>Ulteriori novità</a:t>
            </a:r>
          </a:p>
        </p:txBody>
      </p:sp>
    </p:spTree>
    <p:extLst>
      <p:ext uri="{BB962C8B-B14F-4D97-AF65-F5344CB8AC3E}">
        <p14:creationId xmlns:p14="http://schemas.microsoft.com/office/powerpoint/2010/main" val="44444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82B29CCB-34FC-784E-A445-A259BB3504C4}"/>
              </a:ext>
            </a:extLst>
          </p:cNvPr>
          <p:cNvSpPr>
            <a:spLocks noGrp="1"/>
          </p:cNvSpPr>
          <p:nvPr>
            <p:ph type="ftr" sz="quarter" idx="11"/>
          </p:nvPr>
        </p:nvSpPr>
        <p:spPr/>
        <p:txBody>
          <a:bodyPr/>
          <a:lstStyle/>
          <a:p>
            <a:r>
              <a:rPr lang="it-IT" b="1" spc="-50">
                <a:solidFill>
                  <a:srgbClr val="000000"/>
                </a:solidFill>
                <a:latin typeface="Biancoenero Regular" pitchFamily="34" charset="0"/>
                <a:ea typeface="MS Mincho" panose="02020609040205080304" pitchFamily="49" charset="-128"/>
                <a:cs typeface="BiancoeneroBold" pitchFamily="50" charset="0"/>
              </a:rPr>
              <a:t>Associazione Italiana Dislessia - comunicazione@aiditalia.org - www.aiditalia.org </a:t>
            </a:r>
            <a:endParaRPr lang="it-IT" sz="1000" dirty="0"/>
          </a:p>
        </p:txBody>
      </p:sp>
      <p:pic>
        <p:nvPicPr>
          <p:cNvPr id="4" name="Immagine 3">
            <a:extLst>
              <a:ext uri="{FF2B5EF4-FFF2-40B4-BE49-F238E27FC236}">
                <a16:creationId xmlns:a16="http://schemas.microsoft.com/office/drawing/2014/main" id="{99D5B602-54F1-6B46-A7A3-ACA2B1DEB8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433" y="1460304"/>
            <a:ext cx="2304256" cy="3302196"/>
          </a:xfrm>
          <a:prstGeom prst="rect">
            <a:avLst/>
          </a:prstGeom>
        </p:spPr>
      </p:pic>
      <p:sp>
        <p:nvSpPr>
          <p:cNvPr id="6" name="CasellaDiTesto 5">
            <a:extLst>
              <a:ext uri="{FF2B5EF4-FFF2-40B4-BE49-F238E27FC236}">
                <a16:creationId xmlns:a16="http://schemas.microsoft.com/office/drawing/2014/main" id="{3F021CBC-A323-7949-BE4A-F681AFBD6F1C}"/>
              </a:ext>
            </a:extLst>
          </p:cNvPr>
          <p:cNvSpPr txBox="1"/>
          <p:nvPr/>
        </p:nvSpPr>
        <p:spPr>
          <a:xfrm>
            <a:off x="3994219" y="1956137"/>
            <a:ext cx="4572000" cy="2308324"/>
          </a:xfrm>
          <a:prstGeom prst="rect">
            <a:avLst/>
          </a:prstGeom>
          <a:noFill/>
        </p:spPr>
        <p:txBody>
          <a:bodyPr wrap="square">
            <a:spAutoFit/>
          </a:bodyPr>
          <a:lstStyle/>
          <a:p>
            <a:r>
              <a:rPr lang="it-IT" sz="1800" dirty="0">
                <a:latin typeface="Biancoenero Regular" panose="020B0503020000020003" pitchFamily="34" charset="0"/>
              </a:rPr>
              <a:t>DSM-I                     1952 </a:t>
            </a:r>
          </a:p>
          <a:p>
            <a:r>
              <a:rPr lang="it-IT" sz="1800" dirty="0">
                <a:latin typeface="Biancoenero Regular" panose="020B0503020000020003" pitchFamily="34" charset="0"/>
              </a:rPr>
              <a:t>DSM-II                    1968</a:t>
            </a:r>
          </a:p>
          <a:p>
            <a:r>
              <a:rPr lang="it-IT" sz="1800" dirty="0">
                <a:latin typeface="Biancoenero Regular" panose="020B0503020000020003" pitchFamily="34" charset="0"/>
              </a:rPr>
              <a:t>DSM-III                   1980   (Criteri Diagnostici)</a:t>
            </a:r>
          </a:p>
          <a:p>
            <a:r>
              <a:rPr lang="it-IT" sz="1800" dirty="0">
                <a:latin typeface="Biancoenero Regular" panose="020B0503020000020003" pitchFamily="34" charset="0"/>
              </a:rPr>
              <a:t>DSM-III-R                 1987 </a:t>
            </a:r>
          </a:p>
          <a:p>
            <a:r>
              <a:rPr lang="it-IT" sz="1800" dirty="0">
                <a:latin typeface="Biancoenero Regular" panose="020B0503020000020003" pitchFamily="34" charset="0"/>
              </a:rPr>
              <a:t>DSM-IV                    1994 </a:t>
            </a:r>
          </a:p>
          <a:p>
            <a:r>
              <a:rPr lang="it-IT" sz="1800" dirty="0">
                <a:latin typeface="Biancoenero Regular" panose="020B0503020000020003" pitchFamily="34" charset="0"/>
              </a:rPr>
              <a:t>DSM-IV-TR                2000 </a:t>
            </a:r>
          </a:p>
          <a:p>
            <a:r>
              <a:rPr lang="it-IT" sz="1800" b="1" dirty="0">
                <a:latin typeface="Biancoenero Regular" panose="020B0503020000020003" pitchFamily="34" charset="0"/>
              </a:rPr>
              <a:t>DSM-5                    2013</a:t>
            </a:r>
            <a:endParaRPr lang="it-IT" dirty="0">
              <a:latin typeface="Biancoenero Regular" panose="020B0503020000020003" pitchFamily="34" charset="0"/>
            </a:endParaRPr>
          </a:p>
        </p:txBody>
      </p:sp>
    </p:spTree>
    <p:extLst>
      <p:ext uri="{BB962C8B-B14F-4D97-AF65-F5344CB8AC3E}">
        <p14:creationId xmlns:p14="http://schemas.microsoft.com/office/powerpoint/2010/main" val="1312352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538985E-2929-274E-824A-EB19BBEC241B}"/>
              </a:ext>
            </a:extLst>
          </p:cNvPr>
          <p:cNvSpPr>
            <a:spLocks noGrp="1"/>
          </p:cNvSpPr>
          <p:nvPr>
            <p:ph type="ftr" sz="quarter" idx="11"/>
          </p:nvPr>
        </p:nvSpPr>
        <p:spPr/>
        <p:txBody>
          <a:bodyPr/>
          <a:lstStyle/>
          <a:p>
            <a:r>
              <a:rPr lang="it-IT" b="1" spc="-50">
                <a:solidFill>
                  <a:srgbClr val="000000"/>
                </a:solidFill>
                <a:latin typeface="Biancoenero Regular" pitchFamily="34" charset="0"/>
                <a:ea typeface="MS Mincho" panose="02020609040205080304" pitchFamily="49" charset="-128"/>
                <a:cs typeface="BiancoeneroBold" pitchFamily="50" charset="0"/>
              </a:rPr>
              <a:t>Associazione Italiana Dislessia - comunicazione@aiditalia.org - www.aiditalia.org </a:t>
            </a:r>
            <a:endParaRPr lang="it-IT" sz="1000" dirty="0"/>
          </a:p>
        </p:txBody>
      </p:sp>
      <p:sp>
        <p:nvSpPr>
          <p:cNvPr id="7" name="CasellaDiTesto 6">
            <a:extLst>
              <a:ext uri="{FF2B5EF4-FFF2-40B4-BE49-F238E27FC236}">
                <a16:creationId xmlns:a16="http://schemas.microsoft.com/office/drawing/2014/main" id="{E1B7DF49-E653-1C4A-AB39-379775438707}"/>
              </a:ext>
            </a:extLst>
          </p:cNvPr>
          <p:cNvSpPr txBox="1"/>
          <p:nvPr/>
        </p:nvSpPr>
        <p:spPr>
          <a:xfrm>
            <a:off x="1014884" y="1958150"/>
            <a:ext cx="6757516" cy="3354765"/>
          </a:xfrm>
          <a:prstGeom prst="rect">
            <a:avLst/>
          </a:prstGeom>
          <a:noFill/>
        </p:spPr>
        <p:txBody>
          <a:bodyPr wrap="square">
            <a:spAutoFit/>
          </a:bodyPr>
          <a:lstStyle/>
          <a:p>
            <a:r>
              <a:rPr lang="it-IT" sz="2400" dirty="0">
                <a:solidFill>
                  <a:srgbClr val="1D7F35"/>
                </a:solidFill>
                <a:effectLst/>
                <a:latin typeface="Biancoenero Regular" panose="020B0503020000020003" pitchFamily="34" charset="0"/>
              </a:rPr>
              <a:t>Maggiore attenzione agli aspetti socioculturali </a:t>
            </a:r>
          </a:p>
          <a:p>
            <a:endParaRPr lang="it-IT" sz="2400" dirty="0">
              <a:solidFill>
                <a:srgbClr val="1D7F35"/>
              </a:solidFill>
              <a:effectLst/>
              <a:latin typeface="Biancoenero Regular" panose="020B0503020000020003" pitchFamily="34" charset="0"/>
            </a:endParaRPr>
          </a:p>
          <a:p>
            <a:r>
              <a:rPr lang="it-IT" sz="2000" dirty="0">
                <a:solidFill>
                  <a:srgbClr val="1D7F35"/>
                </a:solidFill>
                <a:effectLst/>
                <a:latin typeface="Biancoenero Regular" panose="020B0503020000020003" pitchFamily="34" charset="0"/>
              </a:rPr>
              <a:t>• Tra le condizioni che escludono il DSA vengono prese in considerazione le </a:t>
            </a:r>
            <a:r>
              <a:rPr lang="it-IT" sz="2000" dirty="0" err="1">
                <a:solidFill>
                  <a:srgbClr val="1D7F35"/>
                </a:solidFill>
                <a:effectLst/>
                <a:latin typeface="Biancoenero Regular" panose="020B0503020000020003" pitchFamily="34" charset="0"/>
              </a:rPr>
              <a:t>avversita</a:t>
            </a:r>
            <a:r>
              <a:rPr lang="it-IT" sz="2000" dirty="0">
                <a:solidFill>
                  <a:srgbClr val="1D7F35"/>
                </a:solidFill>
                <a:effectLst/>
                <a:latin typeface="Biancoenero Regular" panose="020B0503020000020003" pitchFamily="34" charset="0"/>
              </a:rPr>
              <a:t>̀ psicosociali, </a:t>
            </a:r>
          </a:p>
          <a:p>
            <a:r>
              <a:rPr lang="it-IT" sz="2000" dirty="0">
                <a:solidFill>
                  <a:srgbClr val="1D7F35"/>
                </a:solidFill>
                <a:effectLst/>
                <a:latin typeface="Biancoenero Regular" panose="020B0503020000020003" pitchFamily="34" charset="0"/>
              </a:rPr>
              <a:t>• la mancata conoscenza della lingua</a:t>
            </a:r>
          </a:p>
          <a:p>
            <a:r>
              <a:rPr lang="it-IT" sz="2000" dirty="0">
                <a:solidFill>
                  <a:srgbClr val="1D7F35"/>
                </a:solidFill>
                <a:effectLst/>
                <a:latin typeface="Biancoenero Regular" panose="020B0503020000020003" pitchFamily="34" charset="0"/>
              </a:rPr>
              <a:t>• l’istruzione scolastica inadeguata, (condizioni che nei paesi industrializzati si realizzano sempre </a:t>
            </a:r>
            <a:r>
              <a:rPr lang="it-IT" sz="2000" dirty="0" err="1">
                <a:solidFill>
                  <a:srgbClr val="1D7F35"/>
                </a:solidFill>
                <a:effectLst/>
                <a:latin typeface="Biancoenero Regular" panose="020B0503020000020003" pitchFamily="34" charset="0"/>
              </a:rPr>
              <a:t>piu</a:t>
            </a:r>
            <a:r>
              <a:rPr lang="it-IT" sz="2000" dirty="0">
                <a:solidFill>
                  <a:srgbClr val="1D7F35"/>
                </a:solidFill>
                <a:effectLst/>
                <a:latin typeface="Biancoenero Regular" panose="020B0503020000020003" pitchFamily="34" charset="0"/>
              </a:rPr>
              <a:t>̀ frequentemente in ragione degli alti tassi di immigrazione). </a:t>
            </a:r>
          </a:p>
        </p:txBody>
      </p:sp>
      <p:sp>
        <p:nvSpPr>
          <p:cNvPr id="9" name="CasellaDiTesto 8">
            <a:extLst>
              <a:ext uri="{FF2B5EF4-FFF2-40B4-BE49-F238E27FC236}">
                <a16:creationId xmlns:a16="http://schemas.microsoft.com/office/drawing/2014/main" id="{6FBAD930-B10A-CF46-9EC6-3D014851E84E}"/>
              </a:ext>
            </a:extLst>
          </p:cNvPr>
          <p:cNvSpPr txBox="1"/>
          <p:nvPr/>
        </p:nvSpPr>
        <p:spPr>
          <a:xfrm>
            <a:off x="2285999" y="1171426"/>
            <a:ext cx="4572000" cy="646331"/>
          </a:xfrm>
          <a:prstGeom prst="rect">
            <a:avLst/>
          </a:prstGeom>
          <a:noFill/>
        </p:spPr>
        <p:txBody>
          <a:bodyPr wrap="square">
            <a:spAutoFit/>
          </a:bodyPr>
          <a:lstStyle/>
          <a:p>
            <a:pPr algn="just"/>
            <a:r>
              <a:rPr lang="it-IT" sz="3600" b="1" dirty="0">
                <a:solidFill>
                  <a:srgbClr val="1D7F35"/>
                </a:solidFill>
                <a:latin typeface="Biancoenero Regular" panose="020B0503020000020003" pitchFamily="34" charset="0"/>
              </a:rPr>
              <a:t>Ulteriori novità</a:t>
            </a:r>
          </a:p>
        </p:txBody>
      </p:sp>
    </p:spTree>
    <p:extLst>
      <p:ext uri="{BB962C8B-B14F-4D97-AF65-F5344CB8AC3E}">
        <p14:creationId xmlns:p14="http://schemas.microsoft.com/office/powerpoint/2010/main" val="1222545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3BE8C562-3281-544B-BCB5-A98DB64195EA}"/>
              </a:ext>
            </a:extLst>
          </p:cNvPr>
          <p:cNvSpPr>
            <a:spLocks noGrp="1"/>
          </p:cNvSpPr>
          <p:nvPr>
            <p:ph type="ftr" sz="quarter" idx="11"/>
          </p:nvPr>
        </p:nvSpPr>
        <p:spPr/>
        <p:txBody>
          <a:bodyPr/>
          <a:lstStyle/>
          <a:p>
            <a:r>
              <a:rPr lang="it-IT" b="1" spc="-50">
                <a:solidFill>
                  <a:srgbClr val="000000"/>
                </a:solidFill>
                <a:latin typeface="Biancoenero Regular" pitchFamily="34" charset="0"/>
                <a:ea typeface="MS Mincho" panose="02020609040205080304" pitchFamily="49" charset="-128"/>
                <a:cs typeface="BiancoeneroBold" pitchFamily="50" charset="0"/>
              </a:rPr>
              <a:t>Associazione Italiana Dislessia - comunicazione@aiditalia.org - www.aiditalia.org </a:t>
            </a:r>
            <a:endParaRPr lang="it-IT" sz="1000" dirty="0"/>
          </a:p>
        </p:txBody>
      </p:sp>
      <p:sp>
        <p:nvSpPr>
          <p:cNvPr id="5" name="CasellaDiTesto 4">
            <a:extLst>
              <a:ext uri="{FF2B5EF4-FFF2-40B4-BE49-F238E27FC236}">
                <a16:creationId xmlns:a16="http://schemas.microsoft.com/office/drawing/2014/main" id="{EACEFA7F-D7ED-5049-8946-7EB4CEDD026D}"/>
              </a:ext>
            </a:extLst>
          </p:cNvPr>
          <p:cNvSpPr txBox="1"/>
          <p:nvPr/>
        </p:nvSpPr>
        <p:spPr>
          <a:xfrm>
            <a:off x="2278161" y="392028"/>
            <a:ext cx="7053457" cy="769441"/>
          </a:xfrm>
          <a:prstGeom prst="rect">
            <a:avLst/>
          </a:prstGeom>
          <a:noFill/>
        </p:spPr>
        <p:txBody>
          <a:bodyPr wrap="square">
            <a:spAutoFit/>
          </a:bodyPr>
          <a:lstStyle/>
          <a:p>
            <a:r>
              <a:rPr lang="it-IT" sz="4400" b="1" u="sng" dirty="0">
                <a:solidFill>
                  <a:srgbClr val="1D7F35"/>
                </a:solidFill>
                <a:latin typeface="Biancoenero Regular" panose="020B0503020000020003" pitchFamily="34" charset="0"/>
              </a:rPr>
              <a:t>Per concludere</a:t>
            </a:r>
            <a:endParaRPr lang="it-IT" b="1" u="sng" dirty="0">
              <a:solidFill>
                <a:srgbClr val="1D7F35"/>
              </a:solidFill>
              <a:effectLst/>
              <a:latin typeface="Biancoenero Regular" panose="020B0503020000020003" pitchFamily="34" charset="0"/>
            </a:endParaRPr>
          </a:p>
        </p:txBody>
      </p:sp>
      <p:sp>
        <p:nvSpPr>
          <p:cNvPr id="7" name="CasellaDiTesto 6">
            <a:extLst>
              <a:ext uri="{FF2B5EF4-FFF2-40B4-BE49-F238E27FC236}">
                <a16:creationId xmlns:a16="http://schemas.microsoft.com/office/drawing/2014/main" id="{43D4D38B-CB8D-7344-ADBD-ECFE17728699}"/>
              </a:ext>
            </a:extLst>
          </p:cNvPr>
          <p:cNvSpPr txBox="1"/>
          <p:nvPr/>
        </p:nvSpPr>
        <p:spPr>
          <a:xfrm>
            <a:off x="641378" y="1203627"/>
            <a:ext cx="2861330" cy="923330"/>
          </a:xfrm>
          <a:prstGeom prst="rect">
            <a:avLst/>
          </a:prstGeom>
          <a:noFill/>
        </p:spPr>
        <p:txBody>
          <a:bodyPr wrap="square" rtlCol="0">
            <a:spAutoFit/>
          </a:bodyPr>
          <a:lstStyle/>
          <a:p>
            <a:r>
              <a:rPr lang="it-IT" b="1" dirty="0">
                <a:solidFill>
                  <a:srgbClr val="1D7F35"/>
                </a:solidFill>
                <a:latin typeface="Biancoenero Regular" panose="020B0503020000020003" pitchFamily="34" charset="0"/>
                <a:ea typeface="Times New Roman" panose="02020603050405020304" pitchFamily="18" charset="0"/>
              </a:rPr>
              <a:t>Perdita del requisito di discrepanza sostanziale dal QI</a:t>
            </a:r>
            <a:endParaRPr lang="it-IT" dirty="0">
              <a:latin typeface="Biancoenero Regular" panose="020B0503020000020003" pitchFamily="34" charset="0"/>
            </a:endParaRPr>
          </a:p>
        </p:txBody>
      </p:sp>
      <p:sp>
        <p:nvSpPr>
          <p:cNvPr id="8" name="CasellaDiTesto 7">
            <a:extLst>
              <a:ext uri="{FF2B5EF4-FFF2-40B4-BE49-F238E27FC236}">
                <a16:creationId xmlns:a16="http://schemas.microsoft.com/office/drawing/2014/main" id="{717356B9-76B2-7344-9491-C32BACC99216}"/>
              </a:ext>
            </a:extLst>
          </p:cNvPr>
          <p:cNvSpPr txBox="1"/>
          <p:nvPr/>
        </p:nvSpPr>
        <p:spPr>
          <a:xfrm>
            <a:off x="3502708" y="1140573"/>
            <a:ext cx="2861330" cy="1754326"/>
          </a:xfrm>
          <a:prstGeom prst="rect">
            <a:avLst/>
          </a:prstGeom>
          <a:noFill/>
        </p:spPr>
        <p:txBody>
          <a:bodyPr wrap="square" rtlCol="0">
            <a:spAutoFit/>
          </a:bodyPr>
          <a:lstStyle/>
          <a:p>
            <a:r>
              <a:rPr lang="it-IT" b="1" dirty="0">
                <a:solidFill>
                  <a:srgbClr val="1D7F35"/>
                </a:solidFill>
                <a:latin typeface="Biancoenero Regular" panose="020B0503020000020003" pitchFamily="34" charset="0"/>
              </a:rPr>
              <a:t>Sistema dimensionale, disturbo dell’apprendimento con </a:t>
            </a:r>
            <a:r>
              <a:rPr lang="it-IT" b="1" dirty="0" err="1">
                <a:solidFill>
                  <a:srgbClr val="1D7F35"/>
                </a:solidFill>
                <a:latin typeface="Biancoenero Regular" panose="020B0503020000020003" pitchFamily="34" charset="0"/>
              </a:rPr>
              <a:t>specificatori</a:t>
            </a:r>
            <a:r>
              <a:rPr lang="it-IT" b="1" dirty="0">
                <a:solidFill>
                  <a:srgbClr val="1D7F35"/>
                </a:solidFill>
                <a:latin typeface="Biancoenero Regular" panose="020B0503020000020003" pitchFamily="34" charset="0"/>
              </a:rPr>
              <a:t> di dominio</a:t>
            </a:r>
          </a:p>
        </p:txBody>
      </p:sp>
      <p:sp>
        <p:nvSpPr>
          <p:cNvPr id="9" name="CasellaDiTesto 8">
            <a:extLst>
              <a:ext uri="{FF2B5EF4-FFF2-40B4-BE49-F238E27FC236}">
                <a16:creationId xmlns:a16="http://schemas.microsoft.com/office/drawing/2014/main" id="{D259EA0B-F7D7-1144-9DED-FAD851EE4208}"/>
              </a:ext>
            </a:extLst>
          </p:cNvPr>
          <p:cNvSpPr txBox="1"/>
          <p:nvPr/>
        </p:nvSpPr>
        <p:spPr>
          <a:xfrm>
            <a:off x="6240149" y="1140573"/>
            <a:ext cx="2386362" cy="923330"/>
          </a:xfrm>
          <a:prstGeom prst="rect">
            <a:avLst/>
          </a:prstGeom>
          <a:noFill/>
        </p:spPr>
        <p:txBody>
          <a:bodyPr wrap="square" rtlCol="0">
            <a:spAutoFit/>
          </a:bodyPr>
          <a:lstStyle/>
          <a:p>
            <a:r>
              <a:rPr lang="it-IT" b="1" dirty="0">
                <a:solidFill>
                  <a:srgbClr val="1D7F35"/>
                </a:solidFill>
                <a:latin typeface="Biancoenero Regular" panose="020B0503020000020003" pitchFamily="34" charset="0"/>
              </a:rPr>
              <a:t>Spettro con </a:t>
            </a:r>
            <a:r>
              <a:rPr lang="it-IT" b="1" dirty="0" err="1">
                <a:solidFill>
                  <a:srgbClr val="1D7F35"/>
                </a:solidFill>
                <a:latin typeface="Biancoenero Regular" panose="020B0503020000020003" pitchFamily="34" charset="0"/>
              </a:rPr>
              <a:t>specificatori</a:t>
            </a:r>
            <a:r>
              <a:rPr lang="it-IT" b="1" dirty="0">
                <a:solidFill>
                  <a:srgbClr val="1D7F35"/>
                </a:solidFill>
                <a:latin typeface="Biancoenero Regular" panose="020B0503020000020003" pitchFamily="34" charset="0"/>
              </a:rPr>
              <a:t> di gravità</a:t>
            </a:r>
          </a:p>
        </p:txBody>
      </p:sp>
      <p:sp>
        <p:nvSpPr>
          <p:cNvPr id="10" name="CasellaDiTesto 9">
            <a:extLst>
              <a:ext uri="{FF2B5EF4-FFF2-40B4-BE49-F238E27FC236}">
                <a16:creationId xmlns:a16="http://schemas.microsoft.com/office/drawing/2014/main" id="{F6CBC449-A4F9-7046-96F3-6F3CAFBA49A7}"/>
              </a:ext>
            </a:extLst>
          </p:cNvPr>
          <p:cNvSpPr txBox="1"/>
          <p:nvPr/>
        </p:nvSpPr>
        <p:spPr>
          <a:xfrm>
            <a:off x="641378" y="2883272"/>
            <a:ext cx="2861330" cy="2308324"/>
          </a:xfrm>
          <a:prstGeom prst="rect">
            <a:avLst/>
          </a:prstGeom>
          <a:noFill/>
        </p:spPr>
        <p:txBody>
          <a:bodyPr wrap="square" rtlCol="0">
            <a:spAutoFit/>
          </a:bodyPr>
          <a:lstStyle/>
          <a:p>
            <a:r>
              <a:rPr lang="it-IT" dirty="0">
                <a:solidFill>
                  <a:srgbClr val="1D7F35"/>
                </a:solidFill>
                <a:latin typeface="Biancoenero Regular" panose="020B0503020000020003" pitchFamily="34" charset="0"/>
                <a:ea typeface="Times New Roman" panose="02020603050405020304" pitchFamily="18" charset="0"/>
              </a:rPr>
              <a:t>Diagnosi come valutazione completa che utilizza più fonti di dati (scolastici, familiari, sociali) e test standardizzati.</a:t>
            </a:r>
          </a:p>
          <a:p>
            <a:r>
              <a:rPr lang="it-IT" dirty="0">
                <a:solidFill>
                  <a:srgbClr val="1D7F35"/>
                </a:solidFill>
                <a:latin typeface="Biancoenero Regular" panose="020B0503020000020003" pitchFamily="34" charset="0"/>
              </a:rPr>
              <a:t>Importanza del giudizio clinico</a:t>
            </a:r>
            <a:endParaRPr lang="it-IT" dirty="0"/>
          </a:p>
        </p:txBody>
      </p:sp>
      <p:sp>
        <p:nvSpPr>
          <p:cNvPr id="11" name="CasellaDiTesto 10">
            <a:extLst>
              <a:ext uri="{FF2B5EF4-FFF2-40B4-BE49-F238E27FC236}">
                <a16:creationId xmlns:a16="http://schemas.microsoft.com/office/drawing/2014/main" id="{0C644D5F-D88C-0747-852D-C65C8FAC50DE}"/>
              </a:ext>
            </a:extLst>
          </p:cNvPr>
          <p:cNvSpPr txBox="1"/>
          <p:nvPr/>
        </p:nvSpPr>
        <p:spPr>
          <a:xfrm>
            <a:off x="3502708" y="2871803"/>
            <a:ext cx="2419815" cy="1477328"/>
          </a:xfrm>
          <a:prstGeom prst="rect">
            <a:avLst/>
          </a:prstGeom>
          <a:noFill/>
        </p:spPr>
        <p:txBody>
          <a:bodyPr wrap="square" rtlCol="0">
            <a:spAutoFit/>
          </a:bodyPr>
          <a:lstStyle/>
          <a:p>
            <a:r>
              <a:rPr lang="it-IT" dirty="0">
                <a:solidFill>
                  <a:srgbClr val="1D7F35"/>
                </a:solidFill>
                <a:latin typeface="Biancoenero Regular" panose="020B0503020000020003" pitchFamily="34" charset="0"/>
              </a:rPr>
              <a:t>Prospettiva life </a:t>
            </a:r>
            <a:r>
              <a:rPr lang="it-IT" dirty="0" err="1">
                <a:solidFill>
                  <a:srgbClr val="1D7F35"/>
                </a:solidFill>
                <a:latin typeface="Biancoenero Regular" panose="020B0503020000020003" pitchFamily="34" charset="0"/>
              </a:rPr>
              <a:t>span</a:t>
            </a:r>
            <a:r>
              <a:rPr lang="it-IT" dirty="0">
                <a:solidFill>
                  <a:srgbClr val="1D7F35"/>
                </a:solidFill>
                <a:latin typeface="Biancoenero Regular" panose="020B0503020000020003" pitchFamily="34" charset="0"/>
              </a:rPr>
              <a:t>.</a:t>
            </a:r>
          </a:p>
          <a:p>
            <a:r>
              <a:rPr lang="it-IT" dirty="0">
                <a:solidFill>
                  <a:srgbClr val="1D7F35"/>
                </a:solidFill>
                <a:latin typeface="Biancoenero Regular" panose="020B0503020000020003" pitchFamily="34" charset="0"/>
              </a:rPr>
              <a:t>Importanza del profilo neuropsicologico</a:t>
            </a:r>
          </a:p>
        </p:txBody>
      </p:sp>
      <p:sp>
        <p:nvSpPr>
          <p:cNvPr id="13" name="CasellaDiTesto 12">
            <a:extLst>
              <a:ext uri="{FF2B5EF4-FFF2-40B4-BE49-F238E27FC236}">
                <a16:creationId xmlns:a16="http://schemas.microsoft.com/office/drawing/2014/main" id="{CA4BF173-BBD5-244E-A775-3A2BD6422B7B}"/>
              </a:ext>
            </a:extLst>
          </p:cNvPr>
          <p:cNvSpPr txBox="1"/>
          <p:nvPr/>
        </p:nvSpPr>
        <p:spPr>
          <a:xfrm>
            <a:off x="6240149" y="2772653"/>
            <a:ext cx="2262473" cy="3693319"/>
          </a:xfrm>
          <a:prstGeom prst="rect">
            <a:avLst/>
          </a:prstGeom>
          <a:noFill/>
        </p:spPr>
        <p:txBody>
          <a:bodyPr wrap="square" rtlCol="0">
            <a:spAutoFit/>
          </a:bodyPr>
          <a:lstStyle/>
          <a:p>
            <a:r>
              <a:rPr lang="it-IT" dirty="0">
                <a:solidFill>
                  <a:srgbClr val="1D7F35"/>
                </a:solidFill>
                <a:latin typeface="Biancoenero Regular" panose="020B0503020000020003" pitchFamily="34" charset="0"/>
                <a:ea typeface="Times New Roman" panose="02020603050405020304" pitchFamily="18" charset="0"/>
              </a:rPr>
              <a:t>Livello di supporto necessario per raggiungere il successo scolastico.</a:t>
            </a:r>
          </a:p>
          <a:p>
            <a:r>
              <a:rPr lang="it-IT" dirty="0">
                <a:solidFill>
                  <a:srgbClr val="1D7F35"/>
                </a:solidFill>
                <a:latin typeface="Biancoenero Regular" panose="020B0503020000020003" pitchFamily="34" charset="0"/>
              </a:rPr>
              <a:t>Allineamento con il modello ICF.</a:t>
            </a:r>
          </a:p>
          <a:p>
            <a:r>
              <a:rPr lang="it-IT" dirty="0">
                <a:solidFill>
                  <a:srgbClr val="1D7F35"/>
                </a:solidFill>
                <a:latin typeface="Biancoenero Regular" panose="020B0503020000020003" pitchFamily="34" charset="0"/>
              </a:rPr>
              <a:t>Importanza del profilo degli strumenti compensativi</a:t>
            </a:r>
          </a:p>
        </p:txBody>
      </p:sp>
    </p:spTree>
    <p:extLst>
      <p:ext uri="{BB962C8B-B14F-4D97-AF65-F5344CB8AC3E}">
        <p14:creationId xmlns:p14="http://schemas.microsoft.com/office/powerpoint/2010/main" val="3123311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ttangolo 1"/>
          <p:cNvSpPr/>
          <p:nvPr/>
        </p:nvSpPr>
        <p:spPr>
          <a:xfrm>
            <a:off x="4267423" y="2889842"/>
            <a:ext cx="3199252" cy="1184940"/>
          </a:xfrm>
          <a:prstGeom prst="rect">
            <a:avLst/>
          </a:prstGeom>
        </p:spPr>
        <p:txBody>
          <a:bodyPr wrap="square">
            <a:spAutoFit/>
          </a:bodyPr>
          <a:lstStyle/>
          <a:p>
            <a:pPr fontAlgn="ctr">
              <a:spcBef>
                <a:spcPts val="600"/>
              </a:spcBef>
            </a:pPr>
            <a:r>
              <a:rPr lang="it-IT" sz="1400" dirty="0">
                <a:latin typeface="Biancoenero Regular"/>
              </a:rPr>
              <a:t>Associazione Italiana Dislessia</a:t>
            </a:r>
          </a:p>
          <a:p>
            <a:pPr fontAlgn="ctr">
              <a:spcBef>
                <a:spcPts val="600"/>
              </a:spcBef>
            </a:pPr>
            <a:r>
              <a:rPr lang="it-IT" sz="1400" dirty="0">
                <a:latin typeface="Biancoenero Regular"/>
              </a:rPr>
              <a:t>Piazza dei Martiri 5</a:t>
            </a:r>
          </a:p>
          <a:p>
            <a:pPr fontAlgn="ctr">
              <a:spcBef>
                <a:spcPts val="600"/>
              </a:spcBef>
            </a:pPr>
            <a:r>
              <a:rPr lang="it-IT" sz="1400" dirty="0">
                <a:latin typeface="Biancoenero Regular"/>
              </a:rPr>
              <a:t>40121 Bologna</a:t>
            </a:r>
          </a:p>
          <a:p>
            <a:pPr fontAlgn="ctr">
              <a:spcBef>
                <a:spcPts val="600"/>
              </a:spcBef>
            </a:pPr>
            <a:r>
              <a:rPr lang="it-IT" sz="1400" spc="-50" dirty="0">
                <a:solidFill>
                  <a:srgbClr val="000000"/>
                </a:solidFill>
                <a:latin typeface="Biancoenero Regular" pitchFamily="34" charset="0"/>
                <a:ea typeface="MS Mincho" panose="02020609040205080304" pitchFamily="49" charset="-128"/>
                <a:cs typeface="BiancoeneroRegular" panose="020B0503020000020003" pitchFamily="34" charset="0"/>
                <a:hlinkClick r:id="rId3"/>
              </a:rPr>
              <a:t>www.aiditalia.org</a:t>
            </a:r>
            <a:endParaRPr lang="it-IT" sz="1400" spc="-50" dirty="0">
              <a:solidFill>
                <a:srgbClr val="000000"/>
              </a:solidFill>
              <a:latin typeface="Biancoenero Regular" pitchFamily="34" charset="0"/>
              <a:ea typeface="MS Mincho" panose="02020609040205080304" pitchFamily="49" charset="-128"/>
              <a:cs typeface="BiancoeneroRegular" panose="020B0503020000020003" pitchFamily="34" charset="0"/>
            </a:endParaRPr>
          </a:p>
        </p:txBody>
      </p:sp>
    </p:spTree>
    <p:extLst>
      <p:ext uri="{BB962C8B-B14F-4D97-AF65-F5344CB8AC3E}">
        <p14:creationId xmlns:p14="http://schemas.microsoft.com/office/powerpoint/2010/main" val="3897372866"/>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2"/>
          <p:cNvSpPr>
            <a:spLocks noGrp="1"/>
          </p:cNvSpPr>
          <p:nvPr>
            <p:ph type="ftr" sz="quarter" idx="11"/>
          </p:nvPr>
        </p:nvSpPr>
        <p:spPr>
          <a:xfrm>
            <a:off x="193964" y="6356349"/>
            <a:ext cx="7038109" cy="365125"/>
          </a:xfrm>
        </p:spPr>
        <p:txBody>
          <a:bodyPr/>
          <a:lstStyle/>
          <a:p>
            <a:r>
              <a:rPr lang="it-IT" spc="-50" dirty="0">
                <a:solidFill>
                  <a:srgbClr val="000000"/>
                </a:solidFill>
                <a:latin typeface="Biancoenero Regular" pitchFamily="34" charset="0"/>
                <a:ea typeface="MS Mincho" panose="02020609040205080304" pitchFamily="49" charset="-128"/>
                <a:cs typeface="BiancoeneroBold" pitchFamily="50" charset="0"/>
              </a:rPr>
              <a:t>Associazione Italiana Dislessia – piazza dei Martiri 5, Bologna- </a:t>
            </a:r>
            <a:r>
              <a:rPr lang="it-IT" spc="-50" dirty="0">
                <a:solidFill>
                  <a:srgbClr val="000000"/>
                </a:solidFill>
                <a:latin typeface="Biancoenero Regular" pitchFamily="34" charset="0"/>
                <a:ea typeface="MS Mincho" panose="02020609040205080304" pitchFamily="49" charset="-128"/>
                <a:cs typeface="BiancoeneroBold" pitchFamily="50" charset="0"/>
                <a:hlinkClick r:id="rId2"/>
              </a:rPr>
              <a:t>www.aiditalia.org</a:t>
            </a:r>
            <a:r>
              <a:rPr lang="it-IT" spc="-50" dirty="0">
                <a:solidFill>
                  <a:srgbClr val="000000"/>
                </a:solidFill>
                <a:latin typeface="Biancoenero Regular" pitchFamily="34" charset="0"/>
                <a:ea typeface="MS Mincho" panose="02020609040205080304" pitchFamily="49" charset="-128"/>
                <a:cs typeface="BiancoeneroBold" pitchFamily="50" charset="0"/>
              </a:rPr>
              <a:t> </a:t>
            </a:r>
            <a:endParaRPr lang="it-IT" sz="1000" dirty="0"/>
          </a:p>
        </p:txBody>
      </p:sp>
      <p:sp>
        <p:nvSpPr>
          <p:cNvPr id="2" name="CasellaDiTesto 1">
            <a:extLst>
              <a:ext uri="{FF2B5EF4-FFF2-40B4-BE49-F238E27FC236}">
                <a16:creationId xmlns:a16="http://schemas.microsoft.com/office/drawing/2014/main" id="{A5D4BC21-5402-E145-9AB4-3073757F3DA3}"/>
              </a:ext>
            </a:extLst>
          </p:cNvPr>
          <p:cNvSpPr txBox="1"/>
          <p:nvPr/>
        </p:nvSpPr>
        <p:spPr>
          <a:xfrm>
            <a:off x="818940" y="633046"/>
            <a:ext cx="7480998" cy="523220"/>
          </a:xfrm>
          <a:prstGeom prst="rect">
            <a:avLst/>
          </a:prstGeom>
          <a:noFill/>
        </p:spPr>
        <p:txBody>
          <a:bodyPr wrap="square" rtlCol="0">
            <a:spAutoFit/>
          </a:bodyPr>
          <a:lstStyle/>
          <a:p>
            <a:pPr algn="ctr"/>
            <a:r>
              <a:rPr lang="it-IT" sz="2800" b="1" dirty="0">
                <a:solidFill>
                  <a:srgbClr val="1D7F35"/>
                </a:solidFill>
                <a:latin typeface="Biancoenero Regular" panose="020B0503020000020003" pitchFamily="34" charset="0"/>
              </a:rPr>
              <a:t>Disturbi del </a:t>
            </a:r>
            <a:r>
              <a:rPr lang="it-IT" sz="2800" b="1" dirty="0" err="1">
                <a:solidFill>
                  <a:srgbClr val="1D7F35"/>
                </a:solidFill>
                <a:latin typeface="Biancoenero Regular" panose="020B0503020000020003" pitchFamily="34" charset="0"/>
              </a:rPr>
              <a:t>neurosviluppo</a:t>
            </a:r>
            <a:endParaRPr lang="it-IT" sz="2800" b="1" dirty="0">
              <a:solidFill>
                <a:srgbClr val="1D7F35"/>
              </a:solidFill>
              <a:latin typeface="Biancoenero Regular" panose="020B0503020000020003" pitchFamily="34" charset="0"/>
            </a:endParaRPr>
          </a:p>
        </p:txBody>
      </p:sp>
      <p:sp>
        <p:nvSpPr>
          <p:cNvPr id="8" name="CasellaDiTesto 7">
            <a:extLst>
              <a:ext uri="{FF2B5EF4-FFF2-40B4-BE49-F238E27FC236}">
                <a16:creationId xmlns:a16="http://schemas.microsoft.com/office/drawing/2014/main" id="{5D3A2CB5-A13B-584E-92E4-7971F25E18E8}"/>
              </a:ext>
            </a:extLst>
          </p:cNvPr>
          <p:cNvSpPr txBox="1"/>
          <p:nvPr/>
        </p:nvSpPr>
        <p:spPr>
          <a:xfrm>
            <a:off x="422030" y="1405747"/>
            <a:ext cx="8299939" cy="4247317"/>
          </a:xfrm>
          <a:prstGeom prst="rect">
            <a:avLst/>
          </a:prstGeom>
          <a:noFill/>
        </p:spPr>
        <p:txBody>
          <a:bodyPr wrap="square">
            <a:spAutoFit/>
          </a:bodyPr>
          <a:lstStyle/>
          <a:p>
            <a:pPr algn="just">
              <a:buFont typeface="Arial" pitchFamily="34" charset="0"/>
              <a:buChar char="•"/>
            </a:pPr>
            <a:r>
              <a:rPr lang="it-IT" sz="1800" dirty="0">
                <a:solidFill>
                  <a:srgbClr val="1D7F35"/>
                </a:solidFill>
                <a:latin typeface="+mn-lt"/>
              </a:rPr>
              <a:t> </a:t>
            </a:r>
            <a:r>
              <a:rPr lang="it-IT" sz="1800" dirty="0">
                <a:solidFill>
                  <a:srgbClr val="1D7F35"/>
                </a:solidFill>
                <a:latin typeface="Biancoenero Regular" panose="020B0503020000020003" pitchFamily="34" charset="0"/>
              </a:rPr>
              <a:t>I disturbi del </a:t>
            </a:r>
            <a:r>
              <a:rPr lang="it-IT" sz="1800" dirty="0" err="1">
                <a:solidFill>
                  <a:srgbClr val="1D7F35"/>
                </a:solidFill>
                <a:latin typeface="Biancoenero Regular" panose="020B0503020000020003" pitchFamily="34" charset="0"/>
              </a:rPr>
              <a:t>neurosviluppo</a:t>
            </a:r>
            <a:r>
              <a:rPr lang="it-IT" sz="1800" dirty="0">
                <a:solidFill>
                  <a:srgbClr val="1D7F35"/>
                </a:solidFill>
                <a:latin typeface="Biancoenero Regular" panose="020B0503020000020003" pitchFamily="34" charset="0"/>
              </a:rPr>
              <a:t> hanno un esordio, spesso, prima che il bambino inizi la scuola elementare</a:t>
            </a:r>
          </a:p>
          <a:p>
            <a:pPr algn="just">
              <a:buFont typeface="Arial" pitchFamily="34" charset="0"/>
              <a:buChar char="•"/>
            </a:pPr>
            <a:endParaRPr lang="it-IT" sz="1800" dirty="0">
              <a:solidFill>
                <a:srgbClr val="1D7F35"/>
              </a:solidFill>
              <a:latin typeface="Biancoenero Regular" panose="020B0503020000020003" pitchFamily="34" charset="0"/>
            </a:endParaRPr>
          </a:p>
          <a:p>
            <a:pPr algn="just">
              <a:buFont typeface="Arial" pitchFamily="34" charset="0"/>
              <a:buChar char="•"/>
            </a:pPr>
            <a:endParaRPr lang="it-IT" sz="1800" dirty="0">
              <a:solidFill>
                <a:srgbClr val="1D7F35"/>
              </a:solidFill>
              <a:latin typeface="Biancoenero Regular" panose="020B0503020000020003" pitchFamily="34" charset="0"/>
            </a:endParaRPr>
          </a:p>
          <a:p>
            <a:pPr algn="just">
              <a:buFont typeface="Arial" pitchFamily="34" charset="0"/>
              <a:buChar char="•"/>
            </a:pPr>
            <a:r>
              <a:rPr lang="it-IT" sz="1800" dirty="0">
                <a:solidFill>
                  <a:srgbClr val="1D7F35"/>
                </a:solidFill>
                <a:latin typeface="Biancoenero Regular" panose="020B0503020000020003" pitchFamily="34" charset="0"/>
              </a:rPr>
              <a:t> Il </a:t>
            </a:r>
            <a:r>
              <a:rPr lang="it-IT" sz="1800" dirty="0" err="1">
                <a:solidFill>
                  <a:srgbClr val="1D7F35"/>
                </a:solidFill>
                <a:latin typeface="Biancoenero Regular" panose="020B0503020000020003" pitchFamily="34" charset="0"/>
              </a:rPr>
              <a:t>range</a:t>
            </a:r>
            <a:r>
              <a:rPr lang="it-IT" sz="1800" dirty="0">
                <a:solidFill>
                  <a:srgbClr val="1D7F35"/>
                </a:solidFill>
                <a:latin typeface="Biancoenero Regular" panose="020B0503020000020003" pitchFamily="34" charset="0"/>
              </a:rPr>
              <a:t> dei deficit varia da limitazioni specifiche dell’apprendimento o del controllo esecutivo fino alla compromissione globale delle attività sociali e dell’intelligenza </a:t>
            </a:r>
          </a:p>
          <a:p>
            <a:pPr algn="just">
              <a:buFont typeface="Arial" pitchFamily="34" charset="0"/>
              <a:buChar char="•"/>
            </a:pPr>
            <a:endParaRPr lang="it-IT" sz="1800" dirty="0">
              <a:solidFill>
                <a:srgbClr val="1D7F35"/>
              </a:solidFill>
              <a:latin typeface="Biancoenero Regular" panose="020B0503020000020003" pitchFamily="34" charset="0"/>
            </a:endParaRPr>
          </a:p>
          <a:p>
            <a:pPr algn="just">
              <a:buFont typeface="Arial" pitchFamily="34" charset="0"/>
              <a:buChar char="•"/>
            </a:pPr>
            <a:endParaRPr lang="it-IT" sz="1800" dirty="0">
              <a:solidFill>
                <a:srgbClr val="1D7F35"/>
              </a:solidFill>
              <a:latin typeface="Biancoenero Regular" panose="020B0503020000020003" pitchFamily="34" charset="0"/>
            </a:endParaRPr>
          </a:p>
          <a:p>
            <a:pPr algn="just">
              <a:buFont typeface="Arial" pitchFamily="34" charset="0"/>
              <a:buChar char="•"/>
            </a:pPr>
            <a:r>
              <a:rPr lang="it-IT" sz="1800" dirty="0">
                <a:solidFill>
                  <a:srgbClr val="1D7F35"/>
                </a:solidFill>
                <a:latin typeface="Biancoenero Regular" panose="020B0503020000020003" pitchFamily="34" charset="0"/>
              </a:rPr>
              <a:t> I disturbi del </a:t>
            </a:r>
            <a:r>
              <a:rPr lang="it-IT" sz="1800" dirty="0" err="1">
                <a:solidFill>
                  <a:srgbClr val="1D7F35"/>
                </a:solidFill>
                <a:latin typeface="Biancoenero Regular" panose="020B0503020000020003" pitchFamily="34" charset="0"/>
              </a:rPr>
              <a:t>neurosviluppo</a:t>
            </a:r>
            <a:r>
              <a:rPr lang="it-IT" sz="1800" dirty="0">
                <a:solidFill>
                  <a:srgbClr val="1D7F35"/>
                </a:solidFill>
                <a:latin typeface="Biancoenero Regular" panose="020B0503020000020003" pitchFamily="34" charset="0"/>
              </a:rPr>
              <a:t> si presentano frequentemente in concomitanza con altre disabilità: per esempio un bambino con un disturbo dello spettro autistico spesso presenta disabilità intellettiva.</a:t>
            </a:r>
          </a:p>
          <a:p>
            <a:pPr algn="just"/>
            <a:r>
              <a:rPr lang="it-IT" sz="1800" dirty="0">
                <a:solidFill>
                  <a:srgbClr val="1D7F35"/>
                </a:solidFill>
                <a:latin typeface="Biancoenero Regular" panose="020B0503020000020003" pitchFamily="34" charset="0"/>
              </a:rPr>
              <a:t>Molti bambini ADHD hanno anche un disturbo specifico dell’apprendimento.</a:t>
            </a:r>
          </a:p>
        </p:txBody>
      </p:sp>
    </p:spTree>
    <p:extLst>
      <p:ext uri="{BB962C8B-B14F-4D97-AF65-F5344CB8AC3E}">
        <p14:creationId xmlns:p14="http://schemas.microsoft.com/office/powerpoint/2010/main" val="166010973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id="{5A4ABF23-E552-A045-A291-6C9DD3D559B1}"/>
              </a:ext>
            </a:extLst>
          </p:cNvPr>
          <p:cNvSpPr>
            <a:spLocks noGrp="1"/>
          </p:cNvSpPr>
          <p:nvPr>
            <p:ph type="subTitle" idx="1"/>
          </p:nvPr>
        </p:nvSpPr>
        <p:spPr/>
        <p:txBody>
          <a:bodyPr/>
          <a:lstStyle/>
          <a:p>
            <a:endParaRPr lang="it-IT"/>
          </a:p>
        </p:txBody>
      </p:sp>
      <p:sp>
        <p:nvSpPr>
          <p:cNvPr id="3" name="Segnaposto piè di pagina 2">
            <a:extLst>
              <a:ext uri="{FF2B5EF4-FFF2-40B4-BE49-F238E27FC236}">
                <a16:creationId xmlns:a16="http://schemas.microsoft.com/office/drawing/2014/main" id="{814B3B5F-64DB-9F43-8C06-9A1DA5BD0F43}"/>
              </a:ext>
            </a:extLst>
          </p:cNvPr>
          <p:cNvSpPr>
            <a:spLocks noGrp="1"/>
          </p:cNvSpPr>
          <p:nvPr>
            <p:ph type="ftr" sz="quarter" idx="11"/>
          </p:nvPr>
        </p:nvSpPr>
        <p:spPr/>
        <p:txBody>
          <a:bodyPr/>
          <a:lstStyle/>
          <a:p>
            <a:r>
              <a:rPr lang="it-IT" b="1" spc="-50">
                <a:solidFill>
                  <a:srgbClr val="000000"/>
                </a:solidFill>
                <a:latin typeface="Biancoenero Regular" pitchFamily="34" charset="0"/>
                <a:ea typeface="MS Mincho" panose="02020609040205080304" pitchFamily="49" charset="-128"/>
                <a:cs typeface="BiancoeneroBold" pitchFamily="50" charset="0"/>
              </a:rPr>
              <a:t>Associazione Italiana Dislessia - comunicazione@aiditalia.org - www.aiditalia.org </a:t>
            </a:r>
            <a:endParaRPr lang="it-IT" sz="1000" dirty="0"/>
          </a:p>
        </p:txBody>
      </p:sp>
      <p:pic>
        <p:nvPicPr>
          <p:cNvPr id="4" name="Immagine 3">
            <a:extLst>
              <a:ext uri="{FF2B5EF4-FFF2-40B4-BE49-F238E27FC236}">
                <a16:creationId xmlns:a16="http://schemas.microsoft.com/office/drawing/2014/main" id="{057C2E34-2701-F04C-82AA-83495460B01D}"/>
              </a:ext>
            </a:extLst>
          </p:cNvPr>
          <p:cNvPicPr>
            <a:picLocks noChangeAspect="1"/>
          </p:cNvPicPr>
          <p:nvPr/>
        </p:nvPicPr>
        <p:blipFill>
          <a:blip r:embed="rId2"/>
          <a:stretch>
            <a:fillRect/>
          </a:stretch>
        </p:blipFill>
        <p:spPr>
          <a:xfrm>
            <a:off x="0" y="145037"/>
            <a:ext cx="9144000" cy="6567925"/>
          </a:xfrm>
          <a:prstGeom prst="rect">
            <a:avLst/>
          </a:prstGeom>
        </p:spPr>
      </p:pic>
    </p:spTree>
    <p:extLst>
      <p:ext uri="{BB962C8B-B14F-4D97-AF65-F5344CB8AC3E}">
        <p14:creationId xmlns:p14="http://schemas.microsoft.com/office/powerpoint/2010/main" val="1806506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1F6C378-F397-C741-86ED-853532A97D94}"/>
              </a:ext>
            </a:extLst>
          </p:cNvPr>
          <p:cNvPicPr>
            <a:picLocks noChangeAspect="1"/>
          </p:cNvPicPr>
          <p:nvPr/>
        </p:nvPicPr>
        <p:blipFill>
          <a:blip r:embed="rId2"/>
          <a:stretch>
            <a:fillRect/>
          </a:stretch>
        </p:blipFill>
        <p:spPr>
          <a:xfrm>
            <a:off x="193964" y="929525"/>
            <a:ext cx="8762163" cy="4998949"/>
          </a:xfrm>
          <a:prstGeom prst="rect">
            <a:avLst/>
          </a:prstGeom>
        </p:spPr>
      </p:pic>
      <p:sp>
        <p:nvSpPr>
          <p:cNvPr id="3" name="Segnaposto piè di pagina 2">
            <a:extLst>
              <a:ext uri="{FF2B5EF4-FFF2-40B4-BE49-F238E27FC236}">
                <a16:creationId xmlns:a16="http://schemas.microsoft.com/office/drawing/2014/main" id="{04C8CA08-AE75-314B-B2D8-2A2A6C5A1F6A}"/>
              </a:ext>
            </a:extLst>
          </p:cNvPr>
          <p:cNvSpPr>
            <a:spLocks noGrp="1"/>
          </p:cNvSpPr>
          <p:nvPr>
            <p:ph type="ftr" sz="quarter" idx="11"/>
          </p:nvPr>
        </p:nvSpPr>
        <p:spPr/>
        <p:txBody>
          <a:bodyPr/>
          <a:lstStyle/>
          <a:p>
            <a:r>
              <a:rPr lang="it-IT" b="1" spc="-50">
                <a:solidFill>
                  <a:srgbClr val="000000"/>
                </a:solidFill>
                <a:latin typeface="Biancoenero Regular" pitchFamily="34" charset="0"/>
                <a:ea typeface="MS Mincho" panose="02020609040205080304" pitchFamily="49" charset="-128"/>
                <a:cs typeface="BiancoeneroBold" pitchFamily="50" charset="0"/>
              </a:rPr>
              <a:t>Associazione Italiana Dislessia - comunicazione@aiditalia.org - www.aiditalia.org </a:t>
            </a:r>
            <a:endParaRPr lang="it-IT" sz="1000" dirty="0"/>
          </a:p>
        </p:txBody>
      </p:sp>
      <p:pic>
        <p:nvPicPr>
          <p:cNvPr id="5" name="Picture 1" descr="page10image33693792">
            <a:extLst>
              <a:ext uri="{FF2B5EF4-FFF2-40B4-BE49-F238E27FC236}">
                <a16:creationId xmlns:a16="http://schemas.microsoft.com/office/drawing/2014/main" id="{CE44A90E-2DCC-814A-86EC-068C20F8C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031"/>
            <a:ext cx="9144000" cy="779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806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57ECD-1E21-D644-992C-33D2BADF92D3}"/>
              </a:ext>
            </a:extLst>
          </p:cNvPr>
          <p:cNvSpPr>
            <a:spLocks noGrp="1"/>
          </p:cNvSpPr>
          <p:nvPr>
            <p:ph type="ftr" sz="quarter" idx="11"/>
          </p:nvPr>
        </p:nvSpPr>
        <p:spPr/>
        <p:txBody>
          <a:bodyPr/>
          <a:lstStyle/>
          <a:p>
            <a:r>
              <a:rPr lang="it-IT" b="1" spc="-50">
                <a:solidFill>
                  <a:srgbClr val="000000"/>
                </a:solidFill>
                <a:latin typeface="Biancoenero Regular" pitchFamily="34" charset="0"/>
                <a:ea typeface="MS Mincho" panose="02020609040205080304" pitchFamily="49" charset="-128"/>
                <a:cs typeface="BiancoeneroBold" pitchFamily="50" charset="0"/>
              </a:rPr>
              <a:t>Associazione Italiana Dislessia - comunicazione@aiditalia.org - www.aiditalia.org </a:t>
            </a:r>
            <a:endParaRPr lang="it-IT" sz="1000" dirty="0"/>
          </a:p>
        </p:txBody>
      </p:sp>
      <p:pic>
        <p:nvPicPr>
          <p:cNvPr id="4" name="Immagine 3">
            <a:extLst>
              <a:ext uri="{FF2B5EF4-FFF2-40B4-BE49-F238E27FC236}">
                <a16:creationId xmlns:a16="http://schemas.microsoft.com/office/drawing/2014/main" id="{1ADA994E-75C3-6E4A-95F2-B55E7E8059FE}"/>
              </a:ext>
            </a:extLst>
          </p:cNvPr>
          <p:cNvPicPr>
            <a:picLocks noChangeAspect="1"/>
          </p:cNvPicPr>
          <p:nvPr/>
        </p:nvPicPr>
        <p:blipFill>
          <a:blip r:embed="rId2"/>
          <a:stretch>
            <a:fillRect/>
          </a:stretch>
        </p:blipFill>
        <p:spPr>
          <a:xfrm>
            <a:off x="0" y="2009670"/>
            <a:ext cx="9144000" cy="2082521"/>
          </a:xfrm>
          <a:prstGeom prst="rect">
            <a:avLst/>
          </a:prstGeom>
        </p:spPr>
      </p:pic>
      <p:pic>
        <p:nvPicPr>
          <p:cNvPr id="5" name="Picture 2" descr="page11image50737552">
            <a:extLst>
              <a:ext uri="{FF2B5EF4-FFF2-40B4-BE49-F238E27FC236}">
                <a16:creationId xmlns:a16="http://schemas.microsoft.com/office/drawing/2014/main" id="{9DD89033-0E04-2245-8F42-3309EABE8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87" y="555625"/>
            <a:ext cx="8912888" cy="566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42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3C02B62-4D93-6844-8F4C-67BE3FFAB3EB}"/>
              </a:ext>
            </a:extLst>
          </p:cNvPr>
          <p:cNvSpPr>
            <a:spLocks noGrp="1"/>
          </p:cNvSpPr>
          <p:nvPr>
            <p:ph type="ftr" sz="quarter" idx="11"/>
          </p:nvPr>
        </p:nvSpPr>
        <p:spPr/>
        <p:txBody>
          <a:bodyPr/>
          <a:lstStyle/>
          <a:p>
            <a:r>
              <a:rPr lang="it-IT" b="1" spc="-50">
                <a:solidFill>
                  <a:srgbClr val="000000"/>
                </a:solidFill>
                <a:latin typeface="Biancoenero Regular" pitchFamily="34" charset="0"/>
                <a:ea typeface="MS Mincho" panose="02020609040205080304" pitchFamily="49" charset="-128"/>
                <a:cs typeface="BiancoeneroBold" pitchFamily="50" charset="0"/>
              </a:rPr>
              <a:t>Associazione Italiana Dislessia - comunicazione@aiditalia.org - www.aiditalia.org </a:t>
            </a:r>
            <a:endParaRPr lang="it-IT" sz="1000" dirty="0"/>
          </a:p>
        </p:txBody>
      </p:sp>
      <p:sp>
        <p:nvSpPr>
          <p:cNvPr id="5" name="CasellaDiTesto 4">
            <a:extLst>
              <a:ext uri="{FF2B5EF4-FFF2-40B4-BE49-F238E27FC236}">
                <a16:creationId xmlns:a16="http://schemas.microsoft.com/office/drawing/2014/main" id="{395ED682-5A25-A24C-B373-F295E6AE8589}"/>
              </a:ext>
            </a:extLst>
          </p:cNvPr>
          <p:cNvSpPr txBox="1"/>
          <p:nvPr/>
        </p:nvSpPr>
        <p:spPr>
          <a:xfrm>
            <a:off x="374301" y="1305341"/>
            <a:ext cx="8395398" cy="4678204"/>
          </a:xfrm>
          <a:prstGeom prst="rect">
            <a:avLst/>
          </a:prstGeom>
          <a:noFill/>
        </p:spPr>
        <p:txBody>
          <a:bodyPr wrap="square">
            <a:spAutoFit/>
          </a:bodyPr>
          <a:lstStyle/>
          <a:p>
            <a:endParaRPr lang="it-IT" sz="1800" dirty="0">
              <a:effectLst/>
              <a:latin typeface="Times New Roman" panose="02020603050405020304" pitchFamily="18" charset="0"/>
              <a:ea typeface="Times New Roman" panose="02020603050405020304" pitchFamily="18" charset="0"/>
            </a:endParaRPr>
          </a:p>
          <a:p>
            <a:pPr algn="just"/>
            <a:r>
              <a:rPr lang="it-IT" sz="2000" dirty="0">
                <a:solidFill>
                  <a:srgbClr val="1D7F35"/>
                </a:solidFill>
                <a:effectLst/>
                <a:latin typeface="Biancoenero Regular" panose="020B0503020000020003" pitchFamily="34" charset="0"/>
                <a:ea typeface="Times New Roman" panose="02020603050405020304" pitchFamily="18" charset="0"/>
              </a:rPr>
              <a:t>Ci sono tre cambiamenti sostanziali: </a:t>
            </a:r>
          </a:p>
          <a:p>
            <a:pPr algn="just"/>
            <a:endParaRPr lang="it-IT" sz="2000" dirty="0">
              <a:solidFill>
                <a:srgbClr val="1D7F35"/>
              </a:solidFill>
              <a:latin typeface="Biancoenero Regular" panose="020B0503020000020003" pitchFamily="34" charset="0"/>
              <a:ea typeface="Times New Roman" panose="02020603050405020304" pitchFamily="18" charset="0"/>
            </a:endParaRPr>
          </a:p>
          <a:p>
            <a:pPr algn="just"/>
            <a:r>
              <a:rPr lang="it-IT" sz="2000" dirty="0">
                <a:solidFill>
                  <a:srgbClr val="1D7F35"/>
                </a:solidFill>
                <a:latin typeface="Biancoenero Regular" panose="020B0503020000020003" pitchFamily="34" charset="0"/>
                <a:ea typeface="Times New Roman" panose="02020603050405020304" pitchFamily="18" charset="0"/>
              </a:rPr>
              <a:t>1 - </a:t>
            </a:r>
            <a:r>
              <a:rPr lang="it-IT" sz="2000" b="1" dirty="0">
                <a:solidFill>
                  <a:srgbClr val="1D7F35"/>
                </a:solidFill>
                <a:effectLst/>
                <a:latin typeface="Biancoenero Regular" panose="020B0503020000020003" pitchFamily="34" charset="0"/>
                <a:ea typeface="Times New Roman" panose="02020603050405020304" pitchFamily="18" charset="0"/>
              </a:rPr>
              <a:t>In primo luogo, il  </a:t>
            </a:r>
            <a:r>
              <a:rPr lang="it-IT" sz="2000" b="1" i="1" dirty="0">
                <a:solidFill>
                  <a:srgbClr val="1D7F35"/>
                </a:solidFill>
                <a:effectLst/>
                <a:latin typeface="Biancoenero Regular" panose="020B0503020000020003" pitchFamily="34" charset="0"/>
                <a:ea typeface="Times New Roman" panose="02020603050405020304" pitchFamily="18" charset="0"/>
              </a:rPr>
              <a:t>DSM-5 </a:t>
            </a:r>
            <a:r>
              <a:rPr lang="it-IT" sz="2000" b="1" dirty="0">
                <a:solidFill>
                  <a:srgbClr val="1D7F35"/>
                </a:solidFill>
                <a:effectLst/>
                <a:latin typeface="Biancoenero Regular" panose="020B0503020000020003" pitchFamily="34" charset="0"/>
                <a:ea typeface="Times New Roman" panose="02020603050405020304" pitchFamily="18" charset="0"/>
              </a:rPr>
              <a:t> elimina l'uso del requisito di discrepanza sostanziale dal QI.</a:t>
            </a:r>
            <a:r>
              <a:rPr lang="it-IT" sz="2000" dirty="0">
                <a:solidFill>
                  <a:srgbClr val="1D7F35"/>
                </a:solidFill>
                <a:effectLst/>
                <a:latin typeface="Biancoenero Regular" panose="020B0503020000020003" pitchFamily="34" charset="0"/>
                <a:ea typeface="Times New Roman" panose="02020603050405020304" pitchFamily="18" charset="0"/>
              </a:rPr>
              <a:t> </a:t>
            </a:r>
          </a:p>
          <a:p>
            <a:pPr algn="just"/>
            <a:r>
              <a:rPr lang="it-IT" sz="2000" dirty="0">
                <a:solidFill>
                  <a:srgbClr val="1D7F35"/>
                </a:solidFill>
                <a:effectLst/>
                <a:latin typeface="Biancoenero Regular" panose="020B0503020000020003" pitchFamily="34" charset="0"/>
                <a:ea typeface="Times New Roman" panose="02020603050405020304" pitchFamily="18" charset="0"/>
              </a:rPr>
              <a:t>Secondo il  </a:t>
            </a:r>
            <a:r>
              <a:rPr lang="it-IT" sz="2000" i="1" dirty="0">
                <a:solidFill>
                  <a:srgbClr val="1D7F35"/>
                </a:solidFill>
                <a:effectLst/>
                <a:latin typeface="Biancoenero Regular" panose="020B0503020000020003" pitchFamily="34" charset="0"/>
                <a:ea typeface="Times New Roman" panose="02020603050405020304" pitchFamily="18" charset="0"/>
              </a:rPr>
              <a:t>DSM-IV-TR</a:t>
            </a:r>
            <a:r>
              <a:rPr lang="it-IT" sz="2000" dirty="0">
                <a:solidFill>
                  <a:srgbClr val="1D7F35"/>
                </a:solidFill>
                <a:effectLst/>
                <a:latin typeface="Biancoenero Regular" panose="020B0503020000020003" pitchFamily="34" charset="0"/>
                <a:ea typeface="Times New Roman" panose="02020603050405020304" pitchFamily="18" charset="0"/>
              </a:rPr>
              <a:t>, la caratteristica diagnostica primaria di un disturbo dell'apprendimento sono i problemi di apprendimento che interferiscono in modo significativo con attività che richiedono abilità di lettura, scrittura o matematica. Inoltre, queste abilità accademiche devono essere  </a:t>
            </a:r>
            <a:r>
              <a:rPr lang="it-IT" sz="2000" i="1" dirty="0">
                <a:solidFill>
                  <a:srgbClr val="1D7F35"/>
                </a:solidFill>
                <a:effectLst/>
                <a:latin typeface="Biancoenero Regular" panose="020B0503020000020003" pitchFamily="34" charset="0"/>
                <a:ea typeface="Times New Roman" panose="02020603050405020304" pitchFamily="18" charset="0"/>
              </a:rPr>
              <a:t>sostanzialmente al di sotto </a:t>
            </a:r>
            <a:r>
              <a:rPr lang="it-IT" sz="2000" dirty="0">
                <a:solidFill>
                  <a:srgbClr val="1D7F35"/>
                </a:solidFill>
                <a:effectLst/>
                <a:latin typeface="Biancoenero Regular" panose="020B0503020000020003" pitchFamily="34" charset="0"/>
                <a:ea typeface="Times New Roman" panose="02020603050405020304" pitchFamily="18" charset="0"/>
              </a:rPr>
              <a:t>di quanto previsto per età, livello di istruzione e </a:t>
            </a:r>
            <a:r>
              <a:rPr lang="it-IT" sz="2000" b="1" u="sng" dirty="0">
                <a:solidFill>
                  <a:srgbClr val="1D7F35"/>
                </a:solidFill>
                <a:effectLst/>
                <a:latin typeface="Biancoenero Regular" panose="020B0503020000020003" pitchFamily="34" charset="0"/>
                <a:ea typeface="Times New Roman" panose="02020603050405020304" pitchFamily="18" charset="0"/>
              </a:rPr>
              <a:t>funzionamento cognitivo</a:t>
            </a:r>
            <a:r>
              <a:rPr lang="it-IT" sz="2000" dirty="0">
                <a:solidFill>
                  <a:srgbClr val="1D7F35"/>
                </a:solidFill>
                <a:effectLst/>
                <a:latin typeface="Biancoenero Regular" panose="020B0503020000020003" pitchFamily="34" charset="0"/>
                <a:ea typeface="Times New Roman" panose="02020603050405020304" pitchFamily="18" charset="0"/>
              </a:rPr>
              <a:t>. Il  </a:t>
            </a:r>
            <a:r>
              <a:rPr lang="it-IT" sz="2000" i="1" dirty="0">
                <a:solidFill>
                  <a:srgbClr val="1D7F35"/>
                </a:solidFill>
                <a:effectLst/>
                <a:latin typeface="Biancoenero Regular" panose="020B0503020000020003" pitchFamily="34" charset="0"/>
                <a:ea typeface="Times New Roman" panose="02020603050405020304" pitchFamily="18" charset="0"/>
              </a:rPr>
              <a:t>DSM-IV-TR </a:t>
            </a:r>
            <a:r>
              <a:rPr lang="it-IT" sz="2000" dirty="0">
                <a:solidFill>
                  <a:srgbClr val="1D7F35"/>
                </a:solidFill>
                <a:effectLst/>
                <a:latin typeface="Biancoenero Regular" panose="020B0503020000020003" pitchFamily="34" charset="0"/>
                <a:ea typeface="Times New Roman" panose="02020603050405020304" pitchFamily="18" charset="0"/>
              </a:rPr>
              <a:t> ha inoltre definito  che dovesse esserci una discrepanza di due o più deviazioni standard tra il rendimento scolastico e il funzionamento intellettuale. </a:t>
            </a:r>
          </a:p>
        </p:txBody>
      </p:sp>
      <p:sp>
        <p:nvSpPr>
          <p:cNvPr id="8" name="CasellaDiTesto 7">
            <a:extLst>
              <a:ext uri="{FF2B5EF4-FFF2-40B4-BE49-F238E27FC236}">
                <a16:creationId xmlns:a16="http://schemas.microsoft.com/office/drawing/2014/main" id="{6C643F51-5D15-2940-B650-95F5B728D842}"/>
              </a:ext>
            </a:extLst>
          </p:cNvPr>
          <p:cNvSpPr txBox="1"/>
          <p:nvPr/>
        </p:nvSpPr>
        <p:spPr>
          <a:xfrm>
            <a:off x="485048" y="631842"/>
            <a:ext cx="8173904" cy="523220"/>
          </a:xfrm>
          <a:prstGeom prst="rect">
            <a:avLst/>
          </a:prstGeom>
          <a:noFill/>
        </p:spPr>
        <p:txBody>
          <a:bodyPr wrap="none" rtlCol="0">
            <a:spAutoFit/>
          </a:bodyPr>
          <a:lstStyle/>
          <a:p>
            <a:r>
              <a:rPr lang="it-IT" sz="2800" dirty="0">
                <a:solidFill>
                  <a:srgbClr val="1D7F35"/>
                </a:solidFill>
                <a:latin typeface="Biancoenero Regular" panose="020B0503020000020003" pitchFamily="34" charset="0"/>
              </a:rPr>
              <a:t>Cambiamenti principali dal DSM IV - TR</a:t>
            </a:r>
          </a:p>
        </p:txBody>
      </p:sp>
    </p:spTree>
    <p:extLst>
      <p:ext uri="{BB962C8B-B14F-4D97-AF65-F5344CB8AC3E}">
        <p14:creationId xmlns:p14="http://schemas.microsoft.com/office/powerpoint/2010/main" val="130618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id="{91CA13A1-2372-C54C-BE59-95184DCD95A1}"/>
              </a:ext>
            </a:extLst>
          </p:cNvPr>
          <p:cNvSpPr>
            <a:spLocks noGrp="1"/>
          </p:cNvSpPr>
          <p:nvPr>
            <p:ph type="subTitle" idx="1"/>
          </p:nvPr>
        </p:nvSpPr>
        <p:spPr>
          <a:xfrm>
            <a:off x="919424" y="1484644"/>
            <a:ext cx="7305151" cy="1752600"/>
          </a:xfrm>
        </p:spPr>
        <p:txBody>
          <a:bodyPr/>
          <a:lstStyle/>
          <a:p>
            <a:pPr algn="just"/>
            <a:r>
              <a:rPr lang="it-IT" sz="2000" dirty="0">
                <a:solidFill>
                  <a:srgbClr val="1D7F35"/>
                </a:solidFill>
                <a:latin typeface="Biancoenero Regular" panose="020B0503020000020003" pitchFamily="34" charset="0"/>
                <a:ea typeface="Times New Roman" panose="02020603050405020304" pitchFamily="18" charset="0"/>
              </a:rPr>
              <a:t>Il requisito di utilizzare test standardizzati e intelligenza per determinare una discrepanza sostanziale è stato eliminato per diversi motivi. In primo luogo, l'APA (2013) riconosce che qualsiasi soglia per determinare risultati accademici significativamente bassi è, in larga misura, arbitraria. Ciò è in linea con anni di ricerca che suggeriscono che il modello di identificazione a grave discrepanza non è solo teoricamente non utile (</a:t>
            </a:r>
            <a:r>
              <a:rPr lang="it-IT" sz="2000" dirty="0" err="1">
                <a:solidFill>
                  <a:srgbClr val="1D7F35"/>
                </a:solidFill>
                <a:latin typeface="Biancoenero Regular" panose="020B0503020000020003" pitchFamily="34" charset="0"/>
                <a:ea typeface="Times New Roman" panose="02020603050405020304" pitchFamily="18" charset="0"/>
              </a:rPr>
              <a:t>Büttner</a:t>
            </a:r>
            <a:r>
              <a:rPr lang="it-IT" sz="2000" dirty="0">
                <a:solidFill>
                  <a:srgbClr val="1D7F35"/>
                </a:solidFill>
                <a:latin typeface="Biancoenero Regular" panose="020B0503020000020003" pitchFamily="34" charset="0"/>
                <a:ea typeface="Times New Roman" panose="02020603050405020304" pitchFamily="18" charset="0"/>
              </a:rPr>
              <a:t> &amp; </a:t>
            </a:r>
            <a:r>
              <a:rPr lang="it-IT" sz="2000" dirty="0" err="1">
                <a:solidFill>
                  <a:srgbClr val="1D7F35"/>
                </a:solidFill>
                <a:latin typeface="Biancoenero Regular" panose="020B0503020000020003" pitchFamily="34" charset="0"/>
                <a:ea typeface="Times New Roman" panose="02020603050405020304" pitchFamily="18" charset="0"/>
              </a:rPr>
              <a:t>Hasselhorn</a:t>
            </a:r>
            <a:r>
              <a:rPr lang="it-IT" sz="2000" dirty="0">
                <a:solidFill>
                  <a:srgbClr val="1D7F35"/>
                </a:solidFill>
                <a:latin typeface="Biancoenero Regular" panose="020B0503020000020003" pitchFamily="34" charset="0"/>
                <a:ea typeface="Times New Roman" panose="02020603050405020304" pitchFamily="18" charset="0"/>
              </a:rPr>
              <a:t>, 2011), ma anche non supportato da dati empirici (</a:t>
            </a:r>
            <a:r>
              <a:rPr lang="it-IT" sz="2000" dirty="0" err="1">
                <a:solidFill>
                  <a:srgbClr val="1D7F35"/>
                </a:solidFill>
                <a:latin typeface="Biancoenero Regular" panose="020B0503020000020003" pitchFamily="34" charset="0"/>
                <a:ea typeface="Times New Roman" panose="02020603050405020304" pitchFamily="18" charset="0"/>
              </a:rPr>
              <a:t>Scanlon</a:t>
            </a:r>
            <a:r>
              <a:rPr lang="it-IT" sz="2000" dirty="0">
                <a:solidFill>
                  <a:srgbClr val="1D7F35"/>
                </a:solidFill>
                <a:latin typeface="Biancoenero Regular" panose="020B0503020000020003" pitchFamily="34" charset="0"/>
                <a:ea typeface="Times New Roman" panose="02020603050405020304" pitchFamily="18" charset="0"/>
              </a:rPr>
              <a:t>, 2013).</a:t>
            </a:r>
            <a:endParaRPr lang="it-IT" sz="2000" dirty="0">
              <a:solidFill>
                <a:srgbClr val="1D7F35"/>
              </a:solidFill>
              <a:latin typeface="Biancoenero Regular" panose="020B0503020000020003" pitchFamily="34" charset="0"/>
            </a:endParaRPr>
          </a:p>
        </p:txBody>
      </p:sp>
      <p:sp>
        <p:nvSpPr>
          <p:cNvPr id="3" name="Segnaposto piè di pagina 2">
            <a:extLst>
              <a:ext uri="{FF2B5EF4-FFF2-40B4-BE49-F238E27FC236}">
                <a16:creationId xmlns:a16="http://schemas.microsoft.com/office/drawing/2014/main" id="{990A7AD7-D100-A14C-970F-993D1BE50225}"/>
              </a:ext>
            </a:extLst>
          </p:cNvPr>
          <p:cNvSpPr>
            <a:spLocks noGrp="1"/>
          </p:cNvSpPr>
          <p:nvPr>
            <p:ph type="ftr" sz="quarter" idx="11"/>
          </p:nvPr>
        </p:nvSpPr>
        <p:spPr/>
        <p:txBody>
          <a:bodyPr/>
          <a:lstStyle/>
          <a:p>
            <a:r>
              <a:rPr lang="it-IT" b="1" spc="-50">
                <a:solidFill>
                  <a:srgbClr val="000000"/>
                </a:solidFill>
                <a:latin typeface="Biancoenero Regular" pitchFamily="34" charset="0"/>
                <a:ea typeface="MS Mincho" panose="02020609040205080304" pitchFamily="49" charset="-128"/>
                <a:cs typeface="BiancoeneroBold" pitchFamily="50" charset="0"/>
              </a:rPr>
              <a:t>Associazione Italiana Dislessia - comunicazione@aiditalia.org - www.aiditalia.org </a:t>
            </a:r>
            <a:endParaRPr lang="it-IT" sz="1000" dirty="0"/>
          </a:p>
        </p:txBody>
      </p:sp>
      <p:sp>
        <p:nvSpPr>
          <p:cNvPr id="4" name="CasellaDiTesto 3">
            <a:extLst>
              <a:ext uri="{FF2B5EF4-FFF2-40B4-BE49-F238E27FC236}">
                <a16:creationId xmlns:a16="http://schemas.microsoft.com/office/drawing/2014/main" id="{3D0F0420-82E4-744B-9C4F-E591D620AFBE}"/>
              </a:ext>
            </a:extLst>
          </p:cNvPr>
          <p:cNvSpPr txBox="1"/>
          <p:nvPr/>
        </p:nvSpPr>
        <p:spPr>
          <a:xfrm>
            <a:off x="485048" y="631842"/>
            <a:ext cx="8173904" cy="523220"/>
          </a:xfrm>
          <a:prstGeom prst="rect">
            <a:avLst/>
          </a:prstGeom>
          <a:noFill/>
        </p:spPr>
        <p:txBody>
          <a:bodyPr wrap="none" rtlCol="0">
            <a:spAutoFit/>
          </a:bodyPr>
          <a:lstStyle/>
          <a:p>
            <a:r>
              <a:rPr lang="it-IT" sz="2800" b="1" dirty="0">
                <a:solidFill>
                  <a:srgbClr val="1D7F35"/>
                </a:solidFill>
                <a:latin typeface="Biancoenero Regular" panose="020B0503020000020003" pitchFamily="34" charset="0"/>
              </a:rPr>
              <a:t>Cambiamenti principali dal DSM IV - TR</a:t>
            </a:r>
          </a:p>
        </p:txBody>
      </p:sp>
    </p:spTree>
    <p:extLst>
      <p:ext uri="{BB962C8B-B14F-4D97-AF65-F5344CB8AC3E}">
        <p14:creationId xmlns:p14="http://schemas.microsoft.com/office/powerpoint/2010/main" val="265513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id="{D112DA75-C969-174F-BE6E-5C6D32D61EB5}"/>
              </a:ext>
            </a:extLst>
          </p:cNvPr>
          <p:cNvSpPr>
            <a:spLocks noGrp="1"/>
          </p:cNvSpPr>
          <p:nvPr>
            <p:ph type="subTitle" idx="1"/>
          </p:nvPr>
        </p:nvSpPr>
        <p:spPr>
          <a:xfrm>
            <a:off x="537587" y="1926772"/>
            <a:ext cx="7772400" cy="1752600"/>
          </a:xfrm>
        </p:spPr>
        <p:txBody>
          <a:bodyPr/>
          <a:lstStyle/>
          <a:p>
            <a:pPr algn="just"/>
            <a:r>
              <a:rPr lang="it-IT" sz="2000" dirty="0">
                <a:solidFill>
                  <a:srgbClr val="1D7F35"/>
                </a:solidFill>
                <a:latin typeface="Biancoenero Regular" panose="020B0503020000020003" pitchFamily="34" charset="0"/>
                <a:ea typeface="Times New Roman" panose="02020603050405020304" pitchFamily="18" charset="0"/>
              </a:rPr>
              <a:t>L'attuale </a:t>
            </a:r>
            <a:r>
              <a:rPr lang="it-IT" sz="2000" i="1" dirty="0">
                <a:solidFill>
                  <a:srgbClr val="1D7F35"/>
                </a:solidFill>
                <a:latin typeface="Biancoenero Regular" panose="020B0503020000020003" pitchFamily="34" charset="0"/>
                <a:ea typeface="Times New Roman" panose="02020603050405020304" pitchFamily="18" charset="0"/>
              </a:rPr>
              <a:t>DSM </a:t>
            </a:r>
            <a:r>
              <a:rPr lang="it-IT" sz="2000" dirty="0">
                <a:solidFill>
                  <a:srgbClr val="1D7F35"/>
                </a:solidFill>
                <a:latin typeface="Biancoenero Regular" panose="020B0503020000020003" pitchFamily="34" charset="0"/>
                <a:ea typeface="Times New Roman" panose="02020603050405020304" pitchFamily="18" charset="0"/>
              </a:rPr>
              <a:t> riconosce che una valutazione completa che utilizza più fonti di dati (ad esempio rapporti scolastici, storia familiare, storia dello sviluppo, storia educativa, valutazioni basate sul curriculum e test standardizzati) è necessaria per fare una diagnosi e non può essere basata solo sui test. </a:t>
            </a:r>
            <a:endParaRPr lang="it-IT" sz="2000" dirty="0">
              <a:solidFill>
                <a:srgbClr val="1D7F35"/>
              </a:solidFill>
              <a:latin typeface="Biancoenero Regular" panose="020B0503020000020003" pitchFamily="34" charset="0"/>
            </a:endParaRPr>
          </a:p>
          <a:p>
            <a:pPr algn="just"/>
            <a:r>
              <a:rPr lang="it-IT" sz="2000" dirty="0">
                <a:solidFill>
                  <a:srgbClr val="1D7F35"/>
                </a:solidFill>
                <a:latin typeface="Biancoenero Regular" panose="020B0503020000020003" pitchFamily="34" charset="0"/>
                <a:ea typeface="Times New Roman" panose="02020603050405020304" pitchFamily="18" charset="0"/>
              </a:rPr>
              <a:t>Inoltre, vi è il riconoscimento che la valutazione cognitiva non è una componente necessaria di una specifica diagnosi di disturbo dell'apprendimento ed è richiesta solo quando si sospetta una disabilità intellettiva (APA, 2013). </a:t>
            </a:r>
          </a:p>
          <a:p>
            <a:endParaRPr lang="it-IT" dirty="0"/>
          </a:p>
        </p:txBody>
      </p:sp>
      <p:sp>
        <p:nvSpPr>
          <p:cNvPr id="3" name="Segnaposto piè di pagina 2">
            <a:extLst>
              <a:ext uri="{FF2B5EF4-FFF2-40B4-BE49-F238E27FC236}">
                <a16:creationId xmlns:a16="http://schemas.microsoft.com/office/drawing/2014/main" id="{05A6A513-9BC2-2948-A944-5F388D24049F}"/>
              </a:ext>
            </a:extLst>
          </p:cNvPr>
          <p:cNvSpPr>
            <a:spLocks noGrp="1"/>
          </p:cNvSpPr>
          <p:nvPr>
            <p:ph type="ftr" sz="quarter" idx="11"/>
          </p:nvPr>
        </p:nvSpPr>
        <p:spPr/>
        <p:txBody>
          <a:bodyPr/>
          <a:lstStyle/>
          <a:p>
            <a:r>
              <a:rPr lang="it-IT" b="1" spc="-50">
                <a:solidFill>
                  <a:srgbClr val="000000"/>
                </a:solidFill>
                <a:latin typeface="Biancoenero Regular" pitchFamily="34" charset="0"/>
                <a:ea typeface="MS Mincho" panose="02020609040205080304" pitchFamily="49" charset="-128"/>
                <a:cs typeface="BiancoeneroBold" pitchFamily="50" charset="0"/>
              </a:rPr>
              <a:t>Associazione Italiana Dislessia - comunicazione@aiditalia.org - www.aiditalia.org </a:t>
            </a:r>
            <a:endParaRPr lang="it-IT" sz="1000" dirty="0"/>
          </a:p>
        </p:txBody>
      </p:sp>
      <p:sp>
        <p:nvSpPr>
          <p:cNvPr id="5" name="CasellaDiTesto 4">
            <a:extLst>
              <a:ext uri="{FF2B5EF4-FFF2-40B4-BE49-F238E27FC236}">
                <a16:creationId xmlns:a16="http://schemas.microsoft.com/office/drawing/2014/main" id="{2824FAD5-FC5F-7E48-A576-A6B616A15D01}"/>
              </a:ext>
            </a:extLst>
          </p:cNvPr>
          <p:cNvSpPr txBox="1"/>
          <p:nvPr/>
        </p:nvSpPr>
        <p:spPr>
          <a:xfrm>
            <a:off x="361741" y="757033"/>
            <a:ext cx="8390373" cy="523220"/>
          </a:xfrm>
          <a:prstGeom prst="rect">
            <a:avLst/>
          </a:prstGeom>
          <a:noFill/>
        </p:spPr>
        <p:txBody>
          <a:bodyPr wrap="square">
            <a:spAutoFit/>
          </a:bodyPr>
          <a:lstStyle/>
          <a:p>
            <a:r>
              <a:rPr lang="it-IT" sz="2800" b="1" dirty="0">
                <a:solidFill>
                  <a:srgbClr val="1D7F35"/>
                </a:solidFill>
                <a:latin typeface="Biancoenero Regular" panose="020B0503020000020003" pitchFamily="34" charset="0"/>
              </a:rPr>
              <a:t>Cambiamenti principali dal DSM IV - TR</a:t>
            </a:r>
          </a:p>
        </p:txBody>
      </p:sp>
    </p:spTree>
    <p:extLst>
      <p:ext uri="{BB962C8B-B14F-4D97-AF65-F5344CB8AC3E}">
        <p14:creationId xmlns:p14="http://schemas.microsoft.com/office/powerpoint/2010/main" val="2863336669"/>
      </p:ext>
    </p:extLst>
  </p:cSld>
  <p:clrMapOvr>
    <a:masterClrMapping/>
  </p:clrMapOvr>
</p:sld>
</file>

<file path=ppt/theme/theme1.xml><?xml version="1.0" encoding="utf-8"?>
<a:theme xmlns:a="http://schemas.openxmlformats.org/drawingml/2006/main" name="Tema di Office">
  <a:themeElements>
    <a:clrScheme name="colori AID">
      <a:dk1>
        <a:sysClr val="windowText" lastClr="000000"/>
      </a:dk1>
      <a:lt1>
        <a:sysClr val="window" lastClr="FFFFFF"/>
      </a:lt1>
      <a:dk2>
        <a:srgbClr val="44546A"/>
      </a:dk2>
      <a:lt2>
        <a:srgbClr val="E7E6E6"/>
      </a:lt2>
      <a:accent1>
        <a:srgbClr val="FBBA00"/>
      </a:accent1>
      <a:accent2>
        <a:srgbClr val="1D7F35"/>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7404</TotalTime>
  <Words>1885</Words>
  <Application>Microsoft Macintosh PowerPoint</Application>
  <PresentationFormat>Presentazione su schermo (4:3)</PresentationFormat>
  <Paragraphs>106</Paragraphs>
  <Slides>22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22</vt:i4>
      </vt:variant>
    </vt:vector>
  </HeadingPairs>
  <TitlesOfParts>
    <vt:vector size="28" baseType="lpstr">
      <vt:lpstr>Arial</vt:lpstr>
      <vt:lpstr>Biancoenero Bold</vt:lpstr>
      <vt:lpstr>Biancoenero Regular</vt:lpstr>
      <vt:lpstr>Calibri</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dc:title>
  <dc:creator>CMP27</dc:creator>
  <cp:lastModifiedBy>Andrea Novelli</cp:lastModifiedBy>
  <cp:revision>127</cp:revision>
  <dcterms:created xsi:type="dcterms:W3CDTF">2015-02-03T14:44:46Z</dcterms:created>
  <dcterms:modified xsi:type="dcterms:W3CDTF">2022-04-07T13:58:11Z</dcterms:modified>
</cp:coreProperties>
</file>